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95" r:id="rId4"/>
    <p:sldId id="258" r:id="rId5"/>
    <p:sldId id="296" r:id="rId6"/>
    <p:sldId id="259" r:id="rId7"/>
    <p:sldId id="260" r:id="rId8"/>
    <p:sldId id="294" r:id="rId9"/>
    <p:sldId id="262" r:id="rId10"/>
    <p:sldId id="263" r:id="rId11"/>
    <p:sldId id="297" r:id="rId12"/>
    <p:sldId id="298" r:id="rId13"/>
    <p:sldId id="265" r:id="rId14"/>
    <p:sldId id="266" r:id="rId15"/>
    <p:sldId id="267" r:id="rId16"/>
    <p:sldId id="300" r:id="rId17"/>
    <p:sldId id="268" r:id="rId18"/>
    <p:sldId id="271" r:id="rId19"/>
    <p:sldId id="272" r:id="rId20"/>
    <p:sldId id="269" r:id="rId21"/>
    <p:sldId id="270"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9" r:id="rId36"/>
    <p:sldId id="288" r:id="rId37"/>
    <p:sldId id="287" r:id="rId38"/>
    <p:sldId id="286" r:id="rId39"/>
    <p:sldId id="290" r:id="rId40"/>
    <p:sldId id="293" r:id="rId41"/>
    <p:sldId id="301" r:id="rId42"/>
    <p:sldId id="292" r:id="rId43"/>
    <p:sldId id="291"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6600"/>
    <a:srgbClr val="FFCC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7FA7B17E-AA7A-440D-89EE-4DF6E984F2EE}" type="datetimeFigureOut">
              <a:rPr lang="uk-UA" smtClean="0"/>
              <a:t>13.12.2024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E2FD5AF-F90A-446C-B546-302325DEE12F}" type="slidenum">
              <a:rPr lang="uk-UA" smtClean="0"/>
              <a:t>‹№›</a:t>
            </a:fld>
            <a:endParaRPr lang="uk-UA"/>
          </a:p>
        </p:txBody>
      </p:sp>
    </p:spTree>
    <p:extLst>
      <p:ext uri="{BB962C8B-B14F-4D97-AF65-F5344CB8AC3E}">
        <p14:creationId xmlns:p14="http://schemas.microsoft.com/office/powerpoint/2010/main" val="3711264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7FA7B17E-AA7A-440D-89EE-4DF6E984F2EE}" type="datetimeFigureOut">
              <a:rPr lang="uk-UA" smtClean="0"/>
              <a:t>13.12.2024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E2FD5AF-F90A-446C-B546-302325DEE12F}" type="slidenum">
              <a:rPr lang="uk-UA" smtClean="0"/>
              <a:t>‹№›</a:t>
            </a:fld>
            <a:endParaRPr lang="uk-UA"/>
          </a:p>
        </p:txBody>
      </p:sp>
    </p:spTree>
    <p:extLst>
      <p:ext uri="{BB962C8B-B14F-4D97-AF65-F5344CB8AC3E}">
        <p14:creationId xmlns:p14="http://schemas.microsoft.com/office/powerpoint/2010/main" val="252352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7FA7B17E-AA7A-440D-89EE-4DF6E984F2EE}" type="datetimeFigureOut">
              <a:rPr lang="uk-UA" smtClean="0"/>
              <a:t>13.12.2024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E2FD5AF-F90A-446C-B546-302325DEE12F}" type="slidenum">
              <a:rPr lang="uk-UA" smtClean="0"/>
              <a:t>‹№›</a:t>
            </a:fld>
            <a:endParaRPr lang="uk-UA"/>
          </a:p>
        </p:txBody>
      </p:sp>
    </p:spTree>
    <p:extLst>
      <p:ext uri="{BB962C8B-B14F-4D97-AF65-F5344CB8AC3E}">
        <p14:creationId xmlns:p14="http://schemas.microsoft.com/office/powerpoint/2010/main" val="1330060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7FA7B17E-AA7A-440D-89EE-4DF6E984F2EE}" type="datetimeFigureOut">
              <a:rPr lang="uk-UA" smtClean="0"/>
              <a:t>13.12.2024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E2FD5AF-F90A-446C-B546-302325DEE12F}" type="slidenum">
              <a:rPr lang="uk-UA" smtClean="0"/>
              <a:t>‹№›</a:t>
            </a:fld>
            <a:endParaRPr lang="uk-UA"/>
          </a:p>
        </p:txBody>
      </p:sp>
    </p:spTree>
    <p:extLst>
      <p:ext uri="{BB962C8B-B14F-4D97-AF65-F5344CB8AC3E}">
        <p14:creationId xmlns:p14="http://schemas.microsoft.com/office/powerpoint/2010/main" val="3973045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7FA7B17E-AA7A-440D-89EE-4DF6E984F2EE}" type="datetimeFigureOut">
              <a:rPr lang="uk-UA" smtClean="0"/>
              <a:t>13.12.2024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E2FD5AF-F90A-446C-B546-302325DEE12F}" type="slidenum">
              <a:rPr lang="uk-UA" smtClean="0"/>
              <a:t>‹№›</a:t>
            </a:fld>
            <a:endParaRPr lang="uk-UA"/>
          </a:p>
        </p:txBody>
      </p:sp>
    </p:spTree>
    <p:extLst>
      <p:ext uri="{BB962C8B-B14F-4D97-AF65-F5344CB8AC3E}">
        <p14:creationId xmlns:p14="http://schemas.microsoft.com/office/powerpoint/2010/main" val="141500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7FA7B17E-AA7A-440D-89EE-4DF6E984F2EE}" type="datetimeFigureOut">
              <a:rPr lang="uk-UA" smtClean="0"/>
              <a:t>13.12.2024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E2FD5AF-F90A-446C-B546-302325DEE12F}" type="slidenum">
              <a:rPr lang="uk-UA" smtClean="0"/>
              <a:t>‹№›</a:t>
            </a:fld>
            <a:endParaRPr lang="uk-UA"/>
          </a:p>
        </p:txBody>
      </p:sp>
    </p:spTree>
    <p:extLst>
      <p:ext uri="{BB962C8B-B14F-4D97-AF65-F5344CB8AC3E}">
        <p14:creationId xmlns:p14="http://schemas.microsoft.com/office/powerpoint/2010/main" val="1382652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4" name="Content Placeholder 3"/>
          <p:cNvSpPr>
            <a:spLocks noGrp="1"/>
          </p:cNvSpPr>
          <p:nvPr>
            <p:ph sz="half" idx="2"/>
          </p:nvPr>
        </p:nvSpPr>
        <p:spPr>
          <a:xfrm>
            <a:off x="839788" y="2505075"/>
            <a:ext cx="5157787" cy="368458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6" name="Content Placeholder 5"/>
          <p:cNvSpPr>
            <a:spLocks noGrp="1"/>
          </p:cNvSpPr>
          <p:nvPr>
            <p:ph sz="quarter" idx="4"/>
          </p:nvPr>
        </p:nvSpPr>
        <p:spPr>
          <a:xfrm>
            <a:off x="6172200" y="2505075"/>
            <a:ext cx="5183188" cy="368458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7FA7B17E-AA7A-440D-89EE-4DF6E984F2EE}" type="datetimeFigureOut">
              <a:rPr lang="uk-UA" smtClean="0"/>
              <a:t>13.12.2024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3E2FD5AF-F90A-446C-B546-302325DEE12F}" type="slidenum">
              <a:rPr lang="uk-UA" smtClean="0"/>
              <a:t>‹№›</a:t>
            </a:fld>
            <a:endParaRPr lang="uk-UA"/>
          </a:p>
        </p:txBody>
      </p:sp>
    </p:spTree>
    <p:extLst>
      <p:ext uri="{BB962C8B-B14F-4D97-AF65-F5344CB8AC3E}">
        <p14:creationId xmlns:p14="http://schemas.microsoft.com/office/powerpoint/2010/main" val="355233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7FA7B17E-AA7A-440D-89EE-4DF6E984F2EE}" type="datetimeFigureOut">
              <a:rPr lang="uk-UA" smtClean="0"/>
              <a:t>13.12.2024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3E2FD5AF-F90A-446C-B546-302325DEE12F}" type="slidenum">
              <a:rPr lang="uk-UA" smtClean="0"/>
              <a:t>‹№›</a:t>
            </a:fld>
            <a:endParaRPr lang="uk-UA"/>
          </a:p>
        </p:txBody>
      </p:sp>
    </p:spTree>
    <p:extLst>
      <p:ext uri="{BB962C8B-B14F-4D97-AF65-F5344CB8AC3E}">
        <p14:creationId xmlns:p14="http://schemas.microsoft.com/office/powerpoint/2010/main" val="2985240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A7B17E-AA7A-440D-89EE-4DF6E984F2EE}" type="datetimeFigureOut">
              <a:rPr lang="uk-UA" smtClean="0"/>
              <a:t>13.12.2024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3E2FD5AF-F90A-446C-B546-302325DEE12F}" type="slidenum">
              <a:rPr lang="uk-UA" smtClean="0"/>
              <a:t>‹№›</a:t>
            </a:fld>
            <a:endParaRPr lang="uk-UA"/>
          </a:p>
        </p:txBody>
      </p:sp>
    </p:spTree>
    <p:extLst>
      <p:ext uri="{BB962C8B-B14F-4D97-AF65-F5344CB8AC3E}">
        <p14:creationId xmlns:p14="http://schemas.microsoft.com/office/powerpoint/2010/main" val="269083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7FA7B17E-AA7A-440D-89EE-4DF6E984F2EE}" type="datetimeFigureOut">
              <a:rPr lang="uk-UA" smtClean="0"/>
              <a:t>13.12.2024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E2FD5AF-F90A-446C-B546-302325DEE12F}" type="slidenum">
              <a:rPr lang="uk-UA" smtClean="0"/>
              <a:t>‹№›</a:t>
            </a:fld>
            <a:endParaRPr lang="uk-UA"/>
          </a:p>
        </p:txBody>
      </p:sp>
    </p:spTree>
    <p:extLst>
      <p:ext uri="{BB962C8B-B14F-4D97-AF65-F5344CB8AC3E}">
        <p14:creationId xmlns:p14="http://schemas.microsoft.com/office/powerpoint/2010/main" val="1896561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7FA7B17E-AA7A-440D-89EE-4DF6E984F2EE}" type="datetimeFigureOut">
              <a:rPr lang="uk-UA" smtClean="0"/>
              <a:t>13.12.2024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E2FD5AF-F90A-446C-B546-302325DEE12F}" type="slidenum">
              <a:rPr lang="uk-UA" smtClean="0"/>
              <a:t>‹№›</a:t>
            </a:fld>
            <a:endParaRPr lang="uk-UA"/>
          </a:p>
        </p:txBody>
      </p:sp>
    </p:spTree>
    <p:extLst>
      <p:ext uri="{BB962C8B-B14F-4D97-AF65-F5344CB8AC3E}">
        <p14:creationId xmlns:p14="http://schemas.microsoft.com/office/powerpoint/2010/main" val="466762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A7B17E-AA7A-440D-89EE-4DF6E984F2EE}" type="datetimeFigureOut">
              <a:rPr lang="uk-UA" smtClean="0"/>
              <a:t>13.12.2024</a:t>
            </a:fld>
            <a:endParaRPr lang="uk-U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FD5AF-F90A-446C-B546-302325DEE12F}" type="slidenum">
              <a:rPr lang="uk-UA" smtClean="0"/>
              <a:t>‹№›</a:t>
            </a:fld>
            <a:endParaRPr lang="uk-UA"/>
          </a:p>
        </p:txBody>
      </p:sp>
    </p:spTree>
    <p:extLst>
      <p:ext uri="{BB962C8B-B14F-4D97-AF65-F5344CB8AC3E}">
        <p14:creationId xmlns:p14="http://schemas.microsoft.com/office/powerpoint/2010/main" val="24789846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1.xml"/><Relationship Id="rId5" Type="http://schemas.openxmlformats.org/officeDocument/2006/relationships/image" Target="../media/image66.png"/><Relationship Id="rId4" Type="http://schemas.openxmlformats.org/officeDocument/2006/relationships/image" Target="../media/image65.jpeg"/></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1.xml"/><Relationship Id="rId4" Type="http://schemas.openxmlformats.org/officeDocument/2006/relationships/image" Target="../media/image73.png"/></Relationships>
</file>

<file path=ppt/slides/_rels/slide3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1.xml"/><Relationship Id="rId4" Type="http://schemas.openxmlformats.org/officeDocument/2006/relationships/image" Target="../media/image7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image" Target="../media/image81.png"/></Relationships>
</file>

<file path=ppt/slides/_rels/slide41.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39000">
              <a:schemeClr val="accent4">
                <a:lumMod val="40000"/>
                <a:lumOff val="60000"/>
              </a:schemeClr>
            </a:gs>
            <a:gs pos="7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FF5B5CBA-B0D8-4E03-BB90-71DEC0F05367}"/>
              </a:ext>
            </a:extLst>
          </p:cNvPr>
          <p:cNvPicPr>
            <a:picLocks noChangeAspect="1"/>
          </p:cNvPicPr>
          <p:nvPr/>
        </p:nvPicPr>
        <p:blipFill>
          <a:blip r:embed="rId2">
            <a:duotone>
              <a:prstClr val="black"/>
              <a:schemeClr val="accent1">
                <a:tint val="45000"/>
                <a:satMod val="400000"/>
              </a:schemeClr>
            </a:duotone>
          </a:blip>
          <a:stretch>
            <a:fillRect/>
          </a:stretch>
        </p:blipFill>
        <p:spPr>
          <a:xfrm>
            <a:off x="201014" y="106640"/>
            <a:ext cx="4691026" cy="1511847"/>
          </a:xfrm>
          <a:prstGeom prst="rect">
            <a:avLst/>
          </a:prstGeom>
        </p:spPr>
      </p:pic>
      <p:pic>
        <p:nvPicPr>
          <p:cNvPr id="3" name="Рисунок 2">
            <a:extLst>
              <a:ext uri="{FF2B5EF4-FFF2-40B4-BE49-F238E27FC236}">
                <a16:creationId xmlns:a16="http://schemas.microsoft.com/office/drawing/2014/main" id="{41428B86-0362-4392-99D0-B9ECE0F30179}"/>
              </a:ext>
            </a:extLst>
          </p:cNvPr>
          <p:cNvPicPr>
            <a:picLocks noChangeAspect="1"/>
          </p:cNvPicPr>
          <p:nvPr/>
        </p:nvPicPr>
        <p:blipFill>
          <a:blip r:embed="rId3"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6860834" y="185878"/>
            <a:ext cx="4925995" cy="1146147"/>
          </a:xfrm>
          <a:prstGeom prst="rect">
            <a:avLst/>
          </a:prstGeom>
        </p:spPr>
      </p:pic>
      <p:pic>
        <p:nvPicPr>
          <p:cNvPr id="4" name="Рисунок 3">
            <a:extLst>
              <a:ext uri="{FF2B5EF4-FFF2-40B4-BE49-F238E27FC236}">
                <a16:creationId xmlns:a16="http://schemas.microsoft.com/office/drawing/2014/main" id="{DFF92FF3-AC5E-4CF2-A6D5-FE5E45A7BB6C}"/>
              </a:ext>
            </a:extLst>
          </p:cNvPr>
          <p:cNvPicPr>
            <a:picLocks noChangeAspect="1"/>
          </p:cNvPicPr>
          <p:nvPr/>
        </p:nvPicPr>
        <p:blipFill>
          <a:blip r:embed="rId4" cstate="email">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tretch>
            <a:fillRect/>
          </a:stretch>
        </p:blipFill>
        <p:spPr>
          <a:xfrm flipH="1">
            <a:off x="10155212" y="4489705"/>
            <a:ext cx="1357020" cy="1819736"/>
          </a:xfrm>
          <a:prstGeom prst="rect">
            <a:avLst/>
          </a:prstGeom>
          <a:ln>
            <a:solidFill>
              <a:schemeClr val="accent1">
                <a:lumMod val="60000"/>
                <a:lumOff val="40000"/>
              </a:schemeClr>
            </a:solidFill>
          </a:ln>
        </p:spPr>
      </p:pic>
      <p:sp>
        <p:nvSpPr>
          <p:cNvPr id="5" name="TextBox 4">
            <a:extLst>
              <a:ext uri="{FF2B5EF4-FFF2-40B4-BE49-F238E27FC236}">
                <a16:creationId xmlns:a16="http://schemas.microsoft.com/office/drawing/2014/main" id="{71A340C7-7828-499D-9E25-A971544F339D}"/>
              </a:ext>
            </a:extLst>
          </p:cNvPr>
          <p:cNvSpPr txBox="1"/>
          <p:nvPr/>
        </p:nvSpPr>
        <p:spPr>
          <a:xfrm>
            <a:off x="2546527" y="1847088"/>
            <a:ext cx="7571303" cy="369332"/>
          </a:xfrm>
          <a:prstGeom prst="rect">
            <a:avLst/>
          </a:prstGeom>
          <a:solidFill>
            <a:schemeClr val="accent1">
              <a:lumMod val="20000"/>
              <a:lumOff val="80000"/>
            </a:schemeClr>
          </a:solidFill>
        </p:spPr>
        <p:txBody>
          <a:bodyPr wrap="none" rtlCol="0">
            <a:spAutoFit/>
          </a:bodyPr>
          <a:lstStyle/>
          <a:p>
            <a:r>
              <a:rPr lang="uk-UA" dirty="0">
                <a:solidFill>
                  <a:srgbClr val="7030A0"/>
                </a:solidFill>
                <a:latin typeface="Arial Black" panose="020B0A04020102020204" pitchFamily="34" charset="0"/>
              </a:rPr>
              <a:t>Освітній </a:t>
            </a:r>
            <a:r>
              <a:rPr lang="uk-UA" dirty="0" err="1">
                <a:solidFill>
                  <a:srgbClr val="7030A0"/>
                </a:solidFill>
                <a:latin typeface="Arial Black" panose="020B0A04020102020204" pitchFamily="34" charset="0"/>
              </a:rPr>
              <a:t>івент</a:t>
            </a:r>
            <a:r>
              <a:rPr lang="uk-UA" dirty="0">
                <a:solidFill>
                  <a:srgbClr val="7030A0"/>
                </a:solidFill>
                <a:latin typeface="Arial Black" panose="020B0A04020102020204" pitchFamily="34" charset="0"/>
              </a:rPr>
              <a:t> для сестер старших медичних ЗДО ВМТГ</a:t>
            </a:r>
          </a:p>
        </p:txBody>
      </p:sp>
      <p:sp>
        <p:nvSpPr>
          <p:cNvPr id="6" name="Прямокутник 5">
            <a:extLst>
              <a:ext uri="{FF2B5EF4-FFF2-40B4-BE49-F238E27FC236}">
                <a16:creationId xmlns:a16="http://schemas.microsoft.com/office/drawing/2014/main" id="{A80F88EA-B8F1-4FCF-B55B-75B743E3BA9F}"/>
              </a:ext>
            </a:extLst>
          </p:cNvPr>
          <p:cNvSpPr/>
          <p:nvPr/>
        </p:nvSpPr>
        <p:spPr>
          <a:xfrm>
            <a:off x="591666" y="2597163"/>
            <a:ext cx="9814206" cy="1200329"/>
          </a:xfrm>
          <a:prstGeom prst="rect">
            <a:avLst/>
          </a:prstGeom>
          <a:solidFill>
            <a:schemeClr val="accent2">
              <a:lumMod val="20000"/>
              <a:lumOff val="80000"/>
            </a:schemeClr>
          </a:solidFill>
        </p:spPr>
        <p:txBody>
          <a:bodyPr wrap="square">
            <a:spAutoFit/>
          </a:bodyPr>
          <a:lstStyle/>
          <a:p>
            <a:pPr algn="ctr"/>
            <a:r>
              <a:rPr lang="ru-RU" sz="3600" dirty="0">
                <a:solidFill>
                  <a:schemeClr val="accent1">
                    <a:lumMod val="50000"/>
                  </a:schemeClr>
                </a:solidFill>
                <a:latin typeface="Arial Black" panose="020B0A04020102020204" pitchFamily="34" charset="0"/>
              </a:rPr>
              <a:t>«</a:t>
            </a:r>
            <a:r>
              <a:rPr lang="ru-RU" sz="3600" dirty="0" err="1">
                <a:solidFill>
                  <a:schemeClr val="accent1">
                    <a:lumMod val="50000"/>
                  </a:schemeClr>
                </a:solidFill>
                <a:latin typeface="Arial Black" panose="020B0A04020102020204" pitchFamily="34" charset="0"/>
              </a:rPr>
              <a:t>Умови</a:t>
            </a:r>
            <a:r>
              <a:rPr lang="ru-RU" sz="3600" dirty="0">
                <a:solidFill>
                  <a:schemeClr val="accent1">
                    <a:lumMod val="50000"/>
                  </a:schemeClr>
                </a:solidFill>
                <a:latin typeface="Arial Black" panose="020B0A04020102020204" pitchFamily="34" charset="0"/>
              </a:rPr>
              <a:t> </a:t>
            </a:r>
            <a:r>
              <a:rPr lang="ru-RU" sz="3600" dirty="0" err="1">
                <a:solidFill>
                  <a:schemeClr val="accent1">
                    <a:lumMod val="50000"/>
                  </a:schemeClr>
                </a:solidFill>
                <a:latin typeface="Arial Black" panose="020B0A04020102020204" pitchFamily="34" charset="0"/>
              </a:rPr>
              <a:t>дотримання</a:t>
            </a:r>
            <a:r>
              <a:rPr lang="ru-RU" sz="3600" dirty="0">
                <a:solidFill>
                  <a:schemeClr val="accent1">
                    <a:lumMod val="50000"/>
                  </a:schemeClr>
                </a:solidFill>
                <a:latin typeface="Arial Black" panose="020B0A04020102020204" pitchFamily="34" charset="0"/>
              </a:rPr>
              <a:t> </a:t>
            </a:r>
            <a:r>
              <a:rPr lang="ru-RU" sz="3600" dirty="0" err="1">
                <a:solidFill>
                  <a:schemeClr val="accent1">
                    <a:lumMod val="50000"/>
                  </a:schemeClr>
                </a:solidFill>
                <a:latin typeface="Arial Black" panose="020B0A04020102020204" pitchFamily="34" charset="0"/>
              </a:rPr>
              <a:t>безпечного</a:t>
            </a:r>
            <a:r>
              <a:rPr lang="ru-RU" sz="3600" dirty="0">
                <a:solidFill>
                  <a:schemeClr val="accent1">
                    <a:lumMod val="50000"/>
                  </a:schemeClr>
                </a:solidFill>
                <a:latin typeface="Arial Black" panose="020B0A04020102020204" pitchFamily="34" charset="0"/>
              </a:rPr>
              <a:t> </a:t>
            </a:r>
          </a:p>
          <a:p>
            <a:pPr algn="ctr"/>
            <a:r>
              <a:rPr lang="ru-RU" sz="3600" dirty="0" err="1">
                <a:solidFill>
                  <a:schemeClr val="accent1">
                    <a:lumMod val="50000"/>
                  </a:schemeClr>
                </a:solidFill>
                <a:latin typeface="Arial Black" panose="020B0A04020102020204" pitchFamily="34" charset="0"/>
              </a:rPr>
              <a:t>освітнього</a:t>
            </a:r>
            <a:r>
              <a:rPr lang="ru-RU" sz="3600" dirty="0">
                <a:solidFill>
                  <a:schemeClr val="accent1">
                    <a:lumMod val="50000"/>
                  </a:schemeClr>
                </a:solidFill>
                <a:latin typeface="Arial Black" panose="020B0A04020102020204" pitchFamily="34" charset="0"/>
              </a:rPr>
              <a:t> простору в ЗДО»</a:t>
            </a:r>
            <a:endParaRPr lang="uk-UA" sz="3600" dirty="0">
              <a:solidFill>
                <a:schemeClr val="accent1">
                  <a:lumMod val="50000"/>
                </a:schemeClr>
              </a:solidFill>
              <a:latin typeface="Arial Black" panose="020B0A04020102020204" pitchFamily="34" charset="0"/>
            </a:endParaRPr>
          </a:p>
        </p:txBody>
      </p:sp>
      <p:sp>
        <p:nvSpPr>
          <p:cNvPr id="7" name="TextBox 6">
            <a:extLst>
              <a:ext uri="{FF2B5EF4-FFF2-40B4-BE49-F238E27FC236}">
                <a16:creationId xmlns:a16="http://schemas.microsoft.com/office/drawing/2014/main" id="{06732AE4-56A1-408D-80C3-A0F90A4192DA}"/>
              </a:ext>
            </a:extLst>
          </p:cNvPr>
          <p:cNvSpPr txBox="1"/>
          <p:nvPr/>
        </p:nvSpPr>
        <p:spPr>
          <a:xfrm>
            <a:off x="1801368" y="5696712"/>
            <a:ext cx="7269480" cy="338554"/>
          </a:xfrm>
          <a:prstGeom prst="rect">
            <a:avLst/>
          </a:prstGeom>
          <a:solidFill>
            <a:schemeClr val="accent2">
              <a:lumMod val="20000"/>
              <a:lumOff val="80000"/>
            </a:schemeClr>
          </a:solidFill>
        </p:spPr>
        <p:txBody>
          <a:bodyPr wrap="square" rtlCol="0">
            <a:spAutoFit/>
          </a:bodyPr>
          <a:lstStyle/>
          <a:p>
            <a:r>
              <a:rPr lang="uk-UA" sz="1600" b="1" i="1" dirty="0">
                <a:solidFill>
                  <a:schemeClr val="accent1">
                    <a:lumMod val="50000"/>
                  </a:schemeClr>
                </a:solidFill>
                <a:latin typeface="Arial Black" panose="020B0A04020102020204" pitchFamily="34" charset="0"/>
              </a:rPr>
              <a:t>Спікер – консультант КУ «ЦПРПП ВМР» Лариса Бондарчук</a:t>
            </a:r>
          </a:p>
        </p:txBody>
      </p:sp>
    </p:spTree>
    <p:extLst>
      <p:ext uri="{BB962C8B-B14F-4D97-AF65-F5344CB8AC3E}">
        <p14:creationId xmlns:p14="http://schemas.microsoft.com/office/powerpoint/2010/main" val="135140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horzBrick">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7E3095E4-A843-41A3-8AF5-03D4584DF02F}"/>
              </a:ext>
            </a:extLst>
          </p:cNvPr>
          <p:cNvSpPr/>
          <p:nvPr/>
        </p:nvSpPr>
        <p:spPr>
          <a:xfrm>
            <a:off x="320040" y="118872"/>
            <a:ext cx="10241280" cy="6186309"/>
          </a:xfrm>
          <a:prstGeom prst="rect">
            <a:avLst/>
          </a:prstGeom>
          <a:solidFill>
            <a:schemeClr val="accent1">
              <a:lumMod val="40000"/>
              <a:lumOff val="60000"/>
            </a:schemeClr>
          </a:solidFill>
        </p:spPr>
        <p:txBody>
          <a:bodyPr wrap="square">
            <a:spAutoFit/>
          </a:bodyPr>
          <a:lstStyle/>
          <a:p>
            <a:r>
              <a:rPr lang="uk-UA" sz="3200" dirty="0">
                <a:solidFill>
                  <a:srgbClr val="C00000"/>
                </a:solidFill>
                <a:latin typeface="Arial Black" panose="020B0A04020102020204" pitchFamily="34" charset="0"/>
              </a:rPr>
              <a:t>Медсестра дитячого садка зобов’язана:</a:t>
            </a:r>
            <a:r>
              <a:rPr lang="uk-UA" sz="2800" dirty="0">
                <a:latin typeface="Arial Black" panose="020B0A04020102020204" pitchFamily="34" charset="0"/>
              </a:rPr>
              <a:t> </a:t>
            </a:r>
          </a:p>
          <a:p>
            <a:endParaRPr lang="uk-UA" sz="2800" dirty="0">
              <a:latin typeface="Arial Black" panose="020B0A04020102020204" pitchFamily="34" charset="0"/>
            </a:endParaRPr>
          </a:p>
          <a:p>
            <a:pPr marL="457200" indent="-457200">
              <a:buFont typeface="Wingdings" panose="05000000000000000000" pitchFamily="2" charset="2"/>
              <a:buChar char="Ø"/>
            </a:pPr>
            <a:r>
              <a:rPr lang="uk-UA" sz="2800" i="1" dirty="0">
                <a:solidFill>
                  <a:srgbClr val="0000CC"/>
                </a:solidFill>
                <a:latin typeface="Arial Black" panose="020B0A04020102020204" pitchFamily="34" charset="0"/>
              </a:rPr>
              <a:t>вміти надати першу долікарську допомогу дитині до приїзду лікаря, </a:t>
            </a:r>
          </a:p>
          <a:p>
            <a:r>
              <a:rPr lang="uk-UA" sz="2800" i="1" dirty="0">
                <a:solidFill>
                  <a:srgbClr val="0000CC"/>
                </a:solidFill>
                <a:latin typeface="Arial Black" panose="020B0A04020102020204" pitchFamily="34" charset="0"/>
              </a:rPr>
              <a:t>якщо трапився нещасний випадок, </a:t>
            </a:r>
          </a:p>
          <a:p>
            <a:r>
              <a:rPr lang="uk-UA" sz="2800" dirty="0">
                <a:solidFill>
                  <a:srgbClr val="C00000"/>
                </a:solidFill>
                <a:latin typeface="Arial Black" panose="020B0A04020102020204" pitchFamily="34" charset="0"/>
              </a:rPr>
              <a:t>при гострій алергічній реакції,</a:t>
            </a:r>
          </a:p>
          <a:p>
            <a:r>
              <a:rPr lang="uk-UA" sz="2800" dirty="0">
                <a:solidFill>
                  <a:srgbClr val="C00000"/>
                </a:solidFill>
                <a:latin typeface="Arial Black" panose="020B0A04020102020204" pitchFamily="34" charset="0"/>
              </a:rPr>
              <a:t> загостренні хронічного захворювання та інших ситуаціях, що несуть загрозу здоров’ю дитини,</a:t>
            </a:r>
          </a:p>
          <a:p>
            <a:endParaRPr lang="uk-UA" sz="2800" dirty="0">
              <a:solidFill>
                <a:srgbClr val="C00000"/>
              </a:solidFill>
              <a:latin typeface="Arial Black" panose="020B0A04020102020204" pitchFamily="34" charset="0"/>
            </a:endParaRPr>
          </a:p>
          <a:p>
            <a:pPr marL="457200" indent="-457200">
              <a:buFont typeface="Wingdings" panose="05000000000000000000" pitchFamily="2" charset="2"/>
              <a:buChar char="Ø"/>
            </a:pPr>
            <a:r>
              <a:rPr lang="uk-UA" sz="2800" dirty="0">
                <a:solidFill>
                  <a:srgbClr val="006600"/>
                </a:solidFill>
                <a:latin typeface="Arial Black" panose="020B0A04020102020204" pitchFamily="34" charset="0"/>
              </a:rPr>
              <a:t> викликати «швидку допомогу» за необхідності, </a:t>
            </a:r>
          </a:p>
          <a:p>
            <a:pPr marL="457200" indent="-457200">
              <a:buFont typeface="Wingdings" panose="05000000000000000000" pitchFamily="2" charset="2"/>
              <a:buChar char="Ø"/>
            </a:pPr>
            <a:endParaRPr lang="uk-UA" sz="2800" dirty="0">
              <a:latin typeface="Arial Black" panose="020B0A04020102020204" pitchFamily="34" charset="0"/>
            </a:endParaRPr>
          </a:p>
          <a:p>
            <a:pPr marL="457200" indent="-457200">
              <a:buFont typeface="Wingdings" panose="05000000000000000000" pitchFamily="2" charset="2"/>
              <a:buChar char="Ø"/>
            </a:pPr>
            <a:r>
              <a:rPr lang="uk-UA" sz="2800" dirty="0">
                <a:solidFill>
                  <a:srgbClr val="0000CC"/>
                </a:solidFill>
                <a:latin typeface="Arial Black" panose="020B0A04020102020204" pitchFamily="34" charset="0"/>
              </a:rPr>
              <a:t>поінформувати батьків про те, що сталося з дитиною </a:t>
            </a:r>
          </a:p>
        </p:txBody>
      </p:sp>
      <p:pic>
        <p:nvPicPr>
          <p:cNvPr id="3" name="Рисунок 2">
            <a:extLst>
              <a:ext uri="{FF2B5EF4-FFF2-40B4-BE49-F238E27FC236}">
                <a16:creationId xmlns:a16="http://schemas.microsoft.com/office/drawing/2014/main" id="{0CC53905-9A7F-464C-B7E3-67928EEA48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92056" y="685800"/>
            <a:ext cx="2432304" cy="2084832"/>
          </a:xfrm>
          <a:prstGeom prst="rect">
            <a:avLst/>
          </a:prstGeom>
        </p:spPr>
      </p:pic>
      <p:pic>
        <p:nvPicPr>
          <p:cNvPr id="4" name="Рисунок 3">
            <a:extLst>
              <a:ext uri="{FF2B5EF4-FFF2-40B4-BE49-F238E27FC236}">
                <a16:creationId xmlns:a16="http://schemas.microsoft.com/office/drawing/2014/main" id="{C5CCFAFB-ED88-4024-A3D3-462FBDDBD0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57232" y="3529584"/>
            <a:ext cx="2084832" cy="3209544"/>
          </a:xfrm>
          <a:prstGeom prst="rect">
            <a:avLst/>
          </a:prstGeom>
        </p:spPr>
      </p:pic>
    </p:spTree>
    <p:extLst>
      <p:ext uri="{BB962C8B-B14F-4D97-AF65-F5344CB8AC3E}">
        <p14:creationId xmlns:p14="http://schemas.microsoft.com/office/powerpoint/2010/main" val="3457796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horzBrick">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2B399868-AFA3-475F-8F8E-812C2CCCCF74}"/>
              </a:ext>
            </a:extLst>
          </p:cNvPr>
          <p:cNvSpPr/>
          <p:nvPr/>
        </p:nvSpPr>
        <p:spPr>
          <a:xfrm>
            <a:off x="292608" y="212735"/>
            <a:ext cx="9592056" cy="6432530"/>
          </a:xfrm>
          <a:prstGeom prst="rect">
            <a:avLst/>
          </a:prstGeom>
          <a:solidFill>
            <a:schemeClr val="accent4">
              <a:lumMod val="40000"/>
              <a:lumOff val="60000"/>
            </a:schemeClr>
          </a:solidFill>
        </p:spPr>
        <p:txBody>
          <a:bodyPr wrap="square">
            <a:spAutoFit/>
          </a:bodyPr>
          <a:lstStyle/>
          <a:p>
            <a:r>
              <a:rPr lang="uk-UA" sz="3600" dirty="0">
                <a:solidFill>
                  <a:srgbClr val="0000CC"/>
                </a:solidFill>
                <a:latin typeface="Arial Black" panose="020B0A04020102020204" pitchFamily="34" charset="0"/>
              </a:rPr>
              <a:t>Протягом року </a:t>
            </a:r>
            <a:r>
              <a:rPr lang="uk-UA" sz="3600" dirty="0">
                <a:solidFill>
                  <a:srgbClr val="C00000"/>
                </a:solidFill>
                <a:latin typeface="Arial Black" panose="020B0A04020102020204" pitchFamily="34" charset="0"/>
              </a:rPr>
              <a:t>медична сестра здійснює: </a:t>
            </a:r>
          </a:p>
          <a:p>
            <a:endParaRPr lang="uk-UA" sz="3200" dirty="0">
              <a:solidFill>
                <a:srgbClr val="C00000"/>
              </a:solidFill>
              <a:latin typeface="Arial Black" panose="020B0A04020102020204" pitchFamily="34" charset="0"/>
            </a:endParaRPr>
          </a:p>
          <a:p>
            <a:pPr marL="457200" indent="-457200">
              <a:buFont typeface="Wingdings" panose="05000000000000000000" pitchFamily="2" charset="2"/>
              <a:buChar char="v"/>
            </a:pPr>
            <a:r>
              <a:rPr lang="uk-UA" sz="2800" dirty="0">
                <a:solidFill>
                  <a:srgbClr val="006600"/>
                </a:solidFill>
                <a:latin typeface="Arial Black" panose="020B0A04020102020204" pitchFamily="34" charset="0"/>
              </a:rPr>
              <a:t>постійний контроль за організацією рухового режиму дітей,</a:t>
            </a:r>
          </a:p>
          <a:p>
            <a:pPr marL="457200" indent="-457200">
              <a:buFont typeface="Wingdings" panose="05000000000000000000" pitchFamily="2" charset="2"/>
              <a:buChar char="v"/>
            </a:pPr>
            <a:endParaRPr lang="uk-UA" sz="2800" dirty="0">
              <a:solidFill>
                <a:srgbClr val="006600"/>
              </a:solidFill>
              <a:latin typeface="Arial Black" panose="020B0A04020102020204" pitchFamily="34" charset="0"/>
            </a:endParaRPr>
          </a:p>
          <a:p>
            <a:r>
              <a:rPr lang="uk-UA" sz="2800" dirty="0">
                <a:solidFill>
                  <a:srgbClr val="006600"/>
                </a:solidFill>
                <a:latin typeface="Arial Black" panose="020B0A04020102020204" pitchFamily="34" charset="0"/>
              </a:rPr>
              <a:t> </a:t>
            </a:r>
          </a:p>
          <a:p>
            <a:pPr marL="457200" indent="-457200">
              <a:buFont typeface="Wingdings" panose="05000000000000000000" pitchFamily="2" charset="2"/>
              <a:buChar char="v"/>
            </a:pPr>
            <a:r>
              <a:rPr lang="uk-UA" sz="2800" dirty="0">
                <a:solidFill>
                  <a:srgbClr val="7030A0"/>
                </a:solidFill>
                <a:latin typeface="Arial Black" panose="020B0A04020102020204" pitchFamily="34" charset="0"/>
              </a:rPr>
              <a:t>проведенням </a:t>
            </a:r>
            <a:r>
              <a:rPr lang="uk-UA" sz="2800" dirty="0" err="1">
                <a:solidFill>
                  <a:srgbClr val="7030A0"/>
                </a:solidFill>
                <a:latin typeface="Arial Black" panose="020B0A04020102020204" pitchFamily="34" charset="0"/>
              </a:rPr>
              <a:t>оздоровчо</a:t>
            </a:r>
            <a:r>
              <a:rPr lang="uk-UA" sz="2800" dirty="0">
                <a:solidFill>
                  <a:srgbClr val="7030A0"/>
                </a:solidFill>
                <a:latin typeface="Arial Black" panose="020B0A04020102020204" pitchFamily="34" charset="0"/>
              </a:rPr>
              <a:t>-фізкультурних заходів і їх впливом на організм дитини,</a:t>
            </a:r>
          </a:p>
          <a:p>
            <a:pPr marL="457200" indent="-457200">
              <a:buFont typeface="Wingdings" panose="05000000000000000000" pitchFamily="2" charset="2"/>
              <a:buChar char="v"/>
            </a:pPr>
            <a:endParaRPr lang="uk-UA" sz="2800" dirty="0">
              <a:solidFill>
                <a:srgbClr val="7030A0"/>
              </a:solidFill>
              <a:latin typeface="Arial Black" panose="020B0A04020102020204" pitchFamily="34" charset="0"/>
            </a:endParaRPr>
          </a:p>
          <a:p>
            <a:pPr marL="457200" indent="-457200">
              <a:buFont typeface="Wingdings" panose="05000000000000000000" pitchFamily="2" charset="2"/>
              <a:buChar char="v"/>
            </a:pPr>
            <a:endParaRPr lang="uk-UA" sz="2800" dirty="0">
              <a:solidFill>
                <a:srgbClr val="7030A0"/>
              </a:solidFill>
              <a:latin typeface="Arial Black" panose="020B0A04020102020204" pitchFamily="34" charset="0"/>
            </a:endParaRPr>
          </a:p>
          <a:p>
            <a:pPr marL="457200" indent="-457200">
              <a:buFont typeface="Wingdings" panose="05000000000000000000" pitchFamily="2" charset="2"/>
              <a:buChar char="v"/>
            </a:pPr>
            <a:endParaRPr lang="uk-UA" sz="2800" dirty="0">
              <a:solidFill>
                <a:srgbClr val="7030A0"/>
              </a:solidFill>
              <a:latin typeface="Arial Black" panose="020B0A04020102020204" pitchFamily="34" charset="0"/>
            </a:endParaRPr>
          </a:p>
          <a:p>
            <a:endParaRPr lang="uk-UA" sz="2800" dirty="0">
              <a:solidFill>
                <a:srgbClr val="0000CC"/>
              </a:solidFill>
              <a:latin typeface="Arial Black" panose="020B0A04020102020204" pitchFamily="34" charset="0"/>
            </a:endParaRPr>
          </a:p>
          <a:p>
            <a:pPr marL="457200" indent="-457200">
              <a:buFont typeface="Wingdings" panose="05000000000000000000" pitchFamily="2" charset="2"/>
              <a:buChar char="v"/>
            </a:pPr>
            <a:r>
              <a:rPr lang="uk-UA" sz="2800" dirty="0">
                <a:solidFill>
                  <a:srgbClr val="FF0000"/>
                </a:solidFill>
                <a:latin typeface="Arial Black" panose="020B0A04020102020204" pitchFamily="34" charset="0"/>
              </a:rPr>
              <a:t>організацією загартування та харчування, </a:t>
            </a:r>
          </a:p>
        </p:txBody>
      </p:sp>
      <p:pic>
        <p:nvPicPr>
          <p:cNvPr id="3" name="Рисунок 2">
            <a:extLst>
              <a:ext uri="{FF2B5EF4-FFF2-40B4-BE49-F238E27FC236}">
                <a16:creationId xmlns:a16="http://schemas.microsoft.com/office/drawing/2014/main" id="{24BA7F5C-056E-4C16-9DE4-E497AD8A7C7B}"/>
              </a:ext>
            </a:extLst>
          </p:cNvPr>
          <p:cNvPicPr>
            <a:picLocks noChangeAspect="1"/>
          </p:cNvPicPr>
          <p:nvPr/>
        </p:nvPicPr>
        <p:blipFill>
          <a:blip r:embed="rId2"/>
          <a:stretch>
            <a:fillRect/>
          </a:stretch>
        </p:blipFill>
        <p:spPr>
          <a:xfrm>
            <a:off x="8742426" y="1046035"/>
            <a:ext cx="3028950" cy="1891094"/>
          </a:xfrm>
          <a:prstGeom prst="rect">
            <a:avLst/>
          </a:prstGeom>
        </p:spPr>
      </p:pic>
      <p:pic>
        <p:nvPicPr>
          <p:cNvPr id="4" name="Рисунок 3">
            <a:extLst>
              <a:ext uri="{FF2B5EF4-FFF2-40B4-BE49-F238E27FC236}">
                <a16:creationId xmlns:a16="http://schemas.microsoft.com/office/drawing/2014/main" id="{290C2E1D-A2DE-4DAF-A0DD-7029AF6CBB47}"/>
              </a:ext>
            </a:extLst>
          </p:cNvPr>
          <p:cNvPicPr>
            <a:picLocks noChangeAspect="1"/>
          </p:cNvPicPr>
          <p:nvPr/>
        </p:nvPicPr>
        <p:blipFill>
          <a:blip r:embed="rId3"/>
          <a:stretch>
            <a:fillRect/>
          </a:stretch>
        </p:blipFill>
        <p:spPr>
          <a:xfrm>
            <a:off x="9272016" y="3202114"/>
            <a:ext cx="2743200" cy="2609851"/>
          </a:xfrm>
          <a:prstGeom prst="rect">
            <a:avLst/>
          </a:prstGeom>
        </p:spPr>
      </p:pic>
    </p:spTree>
    <p:extLst>
      <p:ext uri="{BB962C8B-B14F-4D97-AF65-F5344CB8AC3E}">
        <p14:creationId xmlns:p14="http://schemas.microsoft.com/office/powerpoint/2010/main" val="583187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horzBrick">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2B399868-AFA3-475F-8F8E-812C2CCCCF74}"/>
              </a:ext>
            </a:extLst>
          </p:cNvPr>
          <p:cNvSpPr/>
          <p:nvPr/>
        </p:nvSpPr>
        <p:spPr>
          <a:xfrm>
            <a:off x="118872" y="118872"/>
            <a:ext cx="11387328" cy="1569660"/>
          </a:xfrm>
          <a:prstGeom prst="rect">
            <a:avLst/>
          </a:prstGeom>
          <a:solidFill>
            <a:schemeClr val="accent4">
              <a:lumMod val="40000"/>
              <a:lumOff val="60000"/>
            </a:schemeClr>
          </a:solidFill>
        </p:spPr>
        <p:txBody>
          <a:bodyPr wrap="square">
            <a:spAutoFit/>
          </a:bodyPr>
          <a:lstStyle/>
          <a:p>
            <a:r>
              <a:rPr lang="uk-UA" sz="3600" dirty="0">
                <a:solidFill>
                  <a:srgbClr val="0000CC"/>
                </a:solidFill>
                <a:latin typeface="Arial Black" panose="020B0A04020102020204" pitchFamily="34" charset="0"/>
              </a:rPr>
              <a:t>Протягом року </a:t>
            </a:r>
            <a:r>
              <a:rPr lang="uk-UA" sz="3600" dirty="0">
                <a:solidFill>
                  <a:srgbClr val="C00000"/>
                </a:solidFill>
                <a:latin typeface="Arial Black" panose="020B0A04020102020204" pitchFamily="34" charset="0"/>
              </a:rPr>
              <a:t>медична сестра здійснює: </a:t>
            </a:r>
          </a:p>
          <a:p>
            <a:endParaRPr lang="uk-UA" sz="3200" dirty="0">
              <a:solidFill>
                <a:srgbClr val="C00000"/>
              </a:solidFill>
              <a:latin typeface="Arial Black" panose="020B0A04020102020204" pitchFamily="34" charset="0"/>
            </a:endParaRPr>
          </a:p>
          <a:p>
            <a:pPr marL="457200" indent="-457200">
              <a:buFont typeface="Wingdings" panose="05000000000000000000" pitchFamily="2" charset="2"/>
              <a:buChar char="v"/>
            </a:pPr>
            <a:endParaRPr lang="uk-UA" sz="2800" dirty="0">
              <a:solidFill>
                <a:srgbClr val="FF0000"/>
              </a:solidFill>
              <a:latin typeface="Arial Black" panose="020B0A04020102020204" pitchFamily="34" charset="0"/>
            </a:endParaRPr>
          </a:p>
        </p:txBody>
      </p:sp>
      <p:sp>
        <p:nvSpPr>
          <p:cNvPr id="3" name="Прямокутник 2">
            <a:extLst>
              <a:ext uri="{FF2B5EF4-FFF2-40B4-BE49-F238E27FC236}">
                <a16:creationId xmlns:a16="http://schemas.microsoft.com/office/drawing/2014/main" id="{A30C9BF4-C2C6-49A1-8E32-7613AB00811B}"/>
              </a:ext>
            </a:extLst>
          </p:cNvPr>
          <p:cNvSpPr/>
          <p:nvPr/>
        </p:nvSpPr>
        <p:spPr>
          <a:xfrm>
            <a:off x="118872" y="1252728"/>
            <a:ext cx="8741664" cy="3539430"/>
          </a:xfrm>
          <a:prstGeom prst="rect">
            <a:avLst/>
          </a:prstGeom>
          <a:solidFill>
            <a:schemeClr val="accent2">
              <a:lumMod val="40000"/>
              <a:lumOff val="60000"/>
            </a:schemeClr>
          </a:solidFill>
        </p:spPr>
        <p:txBody>
          <a:bodyPr wrap="square">
            <a:spAutoFit/>
          </a:bodyPr>
          <a:lstStyle/>
          <a:p>
            <a:pPr marL="285750" indent="-285750">
              <a:buFont typeface="Wingdings" panose="05000000000000000000" pitchFamily="2" charset="2"/>
              <a:buChar char="v"/>
            </a:pPr>
            <a:r>
              <a:rPr lang="uk-UA" sz="2800" i="1" dirty="0">
                <a:solidFill>
                  <a:srgbClr val="0000CC"/>
                </a:solidFill>
              </a:rPr>
              <a:t> </a:t>
            </a:r>
            <a:r>
              <a:rPr lang="uk-UA" sz="2800" i="1" dirty="0">
                <a:solidFill>
                  <a:srgbClr val="0000CC"/>
                </a:solidFill>
                <a:latin typeface="Arial Black" panose="020B0A04020102020204" pitchFamily="34" charset="0"/>
              </a:rPr>
              <a:t>контроль за дотриманням режиму дня та навчальних навантажень згідно з віком дитини; </a:t>
            </a:r>
          </a:p>
          <a:p>
            <a:pPr marL="285750" indent="-285750">
              <a:buFont typeface="Wingdings" panose="05000000000000000000" pitchFamily="2" charset="2"/>
              <a:buChar char="v"/>
            </a:pPr>
            <a:endParaRPr lang="uk-UA" sz="2800" i="1" dirty="0">
              <a:solidFill>
                <a:srgbClr val="0000CC"/>
              </a:solidFill>
              <a:latin typeface="Arial Black" panose="020B0A04020102020204" pitchFamily="34" charset="0"/>
            </a:endParaRPr>
          </a:p>
          <a:p>
            <a:pPr marL="285750" indent="-285750">
              <a:buFont typeface="Wingdings" panose="05000000000000000000" pitchFamily="2" charset="2"/>
              <a:buChar char="v"/>
            </a:pPr>
            <a:r>
              <a:rPr lang="uk-UA" sz="2800" i="1" dirty="0">
                <a:solidFill>
                  <a:srgbClr val="006600"/>
                </a:solidFill>
                <a:latin typeface="Arial Black" panose="020B0A04020102020204" pitchFamily="34" charset="0"/>
              </a:rPr>
              <a:t>профілактику травматизму, спалахів гострих кишкових та вірусних інфекцій, харчових отруєнь, отруєнь рослинами та грибами.</a:t>
            </a:r>
          </a:p>
        </p:txBody>
      </p:sp>
      <p:pic>
        <p:nvPicPr>
          <p:cNvPr id="4" name="Рисунок 3">
            <a:extLst>
              <a:ext uri="{FF2B5EF4-FFF2-40B4-BE49-F238E27FC236}">
                <a16:creationId xmlns:a16="http://schemas.microsoft.com/office/drawing/2014/main" id="{19668953-0DFF-4A64-8526-A0332C5F0253}"/>
              </a:ext>
            </a:extLst>
          </p:cNvPr>
          <p:cNvPicPr>
            <a:picLocks noChangeAspect="1"/>
          </p:cNvPicPr>
          <p:nvPr/>
        </p:nvPicPr>
        <p:blipFill>
          <a:blip r:embed="rId2"/>
          <a:stretch>
            <a:fillRect/>
          </a:stretch>
        </p:blipFill>
        <p:spPr>
          <a:xfrm>
            <a:off x="2805302" y="4386453"/>
            <a:ext cx="3659505" cy="2352675"/>
          </a:xfrm>
          <a:prstGeom prst="rect">
            <a:avLst/>
          </a:prstGeom>
        </p:spPr>
      </p:pic>
      <p:pic>
        <p:nvPicPr>
          <p:cNvPr id="5" name="Рисунок 4">
            <a:extLst>
              <a:ext uri="{FF2B5EF4-FFF2-40B4-BE49-F238E27FC236}">
                <a16:creationId xmlns:a16="http://schemas.microsoft.com/office/drawing/2014/main" id="{F607958C-0AF0-4ABD-914D-D0CF46C19C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37270" y="1097280"/>
            <a:ext cx="3259074" cy="2834640"/>
          </a:xfrm>
          <a:prstGeom prst="rect">
            <a:avLst/>
          </a:prstGeom>
        </p:spPr>
      </p:pic>
    </p:spTree>
    <p:extLst>
      <p:ext uri="{BB962C8B-B14F-4D97-AF65-F5344CB8AC3E}">
        <p14:creationId xmlns:p14="http://schemas.microsoft.com/office/powerpoint/2010/main" val="1368040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horzBrick">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05BB1EE2-6221-47C0-A63E-7D72E17042EC}"/>
              </a:ext>
            </a:extLst>
          </p:cNvPr>
          <p:cNvSpPr/>
          <p:nvPr/>
        </p:nvSpPr>
        <p:spPr>
          <a:xfrm>
            <a:off x="228600" y="301752"/>
            <a:ext cx="8915400" cy="5693866"/>
          </a:xfrm>
          <a:prstGeom prst="rect">
            <a:avLst/>
          </a:prstGeom>
          <a:solidFill>
            <a:schemeClr val="accent1">
              <a:lumMod val="40000"/>
              <a:lumOff val="60000"/>
            </a:schemeClr>
          </a:solidFill>
        </p:spPr>
        <p:txBody>
          <a:bodyPr wrap="square">
            <a:spAutoFit/>
          </a:bodyPr>
          <a:lstStyle/>
          <a:p>
            <a:r>
              <a:rPr lang="uk-UA" sz="2800" i="1" dirty="0">
                <a:solidFill>
                  <a:srgbClr val="006600"/>
                </a:solidFill>
                <a:latin typeface="Arial Black" panose="020B0A04020102020204" pitchFamily="34" charset="0"/>
              </a:rPr>
              <a:t>Здійснює аналіз стану здоров’я дітей за результатами обов’язкових медичних оглядів, </a:t>
            </a:r>
          </a:p>
          <a:p>
            <a:endParaRPr lang="uk-UA" sz="2800" dirty="0">
              <a:latin typeface="Arial Black" panose="020B0A04020102020204" pitchFamily="34" charset="0"/>
            </a:endParaRPr>
          </a:p>
          <a:p>
            <a:r>
              <a:rPr lang="uk-UA" sz="2800" dirty="0">
                <a:solidFill>
                  <a:srgbClr val="0000CC"/>
                </a:solidFill>
                <a:latin typeface="Arial Black" panose="020B0A04020102020204" pitchFamily="34" charset="0"/>
              </a:rPr>
              <a:t>розробляє план оздоровлення,</a:t>
            </a:r>
          </a:p>
          <a:p>
            <a:endParaRPr lang="uk-UA" sz="2800" dirty="0">
              <a:solidFill>
                <a:srgbClr val="0000CC"/>
              </a:solidFill>
              <a:latin typeface="Arial Black" panose="020B0A04020102020204" pitchFamily="34" charset="0"/>
            </a:endParaRPr>
          </a:p>
          <a:p>
            <a:r>
              <a:rPr lang="uk-UA" sz="2800" dirty="0">
                <a:solidFill>
                  <a:srgbClr val="0000CC"/>
                </a:solidFill>
                <a:latin typeface="Arial Black" panose="020B0A04020102020204" pitchFamily="34" charset="0"/>
              </a:rPr>
              <a:t> здійснює контроль за виконанням рекомендацій фахівців, </a:t>
            </a:r>
          </a:p>
          <a:p>
            <a:endParaRPr lang="uk-UA" sz="2800" dirty="0">
              <a:latin typeface="Arial Black" panose="020B0A04020102020204" pitchFamily="34" charset="0"/>
            </a:endParaRPr>
          </a:p>
          <a:p>
            <a:endParaRPr lang="uk-UA" sz="2800" dirty="0">
              <a:latin typeface="Arial Black" panose="020B0A04020102020204" pitchFamily="34" charset="0"/>
            </a:endParaRPr>
          </a:p>
          <a:p>
            <a:endParaRPr lang="uk-UA" sz="2800" dirty="0">
              <a:latin typeface="Arial Black" panose="020B0A04020102020204" pitchFamily="34" charset="0"/>
            </a:endParaRPr>
          </a:p>
          <a:p>
            <a:r>
              <a:rPr lang="uk-UA" sz="2800" dirty="0">
                <a:solidFill>
                  <a:srgbClr val="006600"/>
                </a:solidFill>
                <a:latin typeface="Arial Black" panose="020B0A04020102020204" pitchFamily="34" charset="0"/>
              </a:rPr>
              <a:t>інформує батьків і педагогічний персонал про лікувально-профілактичні заходи.</a:t>
            </a:r>
          </a:p>
        </p:txBody>
      </p:sp>
      <p:pic>
        <p:nvPicPr>
          <p:cNvPr id="3" name="Рисунок 2">
            <a:extLst>
              <a:ext uri="{FF2B5EF4-FFF2-40B4-BE49-F238E27FC236}">
                <a16:creationId xmlns:a16="http://schemas.microsoft.com/office/drawing/2014/main" id="{8B5820A7-D4D5-45E5-813B-F9A0D1D02F77}"/>
              </a:ext>
            </a:extLst>
          </p:cNvPr>
          <p:cNvPicPr>
            <a:picLocks noChangeAspect="1"/>
          </p:cNvPicPr>
          <p:nvPr/>
        </p:nvPicPr>
        <p:blipFill>
          <a:blip r:embed="rId2"/>
          <a:stretch>
            <a:fillRect/>
          </a:stretch>
        </p:blipFill>
        <p:spPr>
          <a:xfrm>
            <a:off x="8759952" y="786384"/>
            <a:ext cx="3063240" cy="2975382"/>
          </a:xfrm>
          <a:prstGeom prst="rect">
            <a:avLst/>
          </a:prstGeom>
        </p:spPr>
      </p:pic>
      <p:pic>
        <p:nvPicPr>
          <p:cNvPr id="4" name="Рисунок 3">
            <a:extLst>
              <a:ext uri="{FF2B5EF4-FFF2-40B4-BE49-F238E27FC236}">
                <a16:creationId xmlns:a16="http://schemas.microsoft.com/office/drawing/2014/main" id="{C6010A71-CA50-41DA-9689-B4540774D11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61704" y="4590288"/>
            <a:ext cx="2673096" cy="2019663"/>
          </a:xfrm>
          <a:prstGeom prst="rect">
            <a:avLst/>
          </a:prstGeom>
        </p:spPr>
      </p:pic>
    </p:spTree>
    <p:extLst>
      <p:ext uri="{BB962C8B-B14F-4D97-AF65-F5344CB8AC3E}">
        <p14:creationId xmlns:p14="http://schemas.microsoft.com/office/powerpoint/2010/main" val="2771313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wdDnDiag">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7D9DFBB3-1287-4F80-B77D-87CDD6564158}"/>
              </a:ext>
            </a:extLst>
          </p:cNvPr>
          <p:cNvSpPr/>
          <p:nvPr/>
        </p:nvSpPr>
        <p:spPr>
          <a:xfrm>
            <a:off x="2394774" y="210312"/>
            <a:ext cx="9355265" cy="1384995"/>
          </a:xfrm>
          <a:prstGeom prst="rect">
            <a:avLst/>
          </a:prstGeom>
          <a:solidFill>
            <a:schemeClr val="accent2">
              <a:lumMod val="40000"/>
              <a:lumOff val="60000"/>
            </a:schemeClr>
          </a:solidFill>
        </p:spPr>
        <p:txBody>
          <a:bodyPr wrap="square">
            <a:spAutoFit/>
          </a:bodyPr>
          <a:lstStyle/>
          <a:p>
            <a:r>
              <a:rPr lang="ru-RU" sz="2800" dirty="0">
                <a:latin typeface="Arial Black" panose="020B0A04020102020204" pitchFamily="34" charset="0"/>
              </a:rPr>
              <a:t>  </a:t>
            </a:r>
            <a:r>
              <a:rPr lang="ru-RU" sz="2800" dirty="0">
                <a:solidFill>
                  <a:srgbClr val="0000CC"/>
                </a:solidFill>
                <a:latin typeface="Arial Black" panose="020B0A04020102020204" pitchFamily="34" charset="0"/>
              </a:rPr>
              <a:t>У </a:t>
            </a:r>
            <a:r>
              <a:rPr lang="ru-RU" sz="2800" dirty="0" err="1">
                <a:solidFill>
                  <a:srgbClr val="0000CC"/>
                </a:solidFill>
                <a:latin typeface="Arial Black" panose="020B0A04020102020204" pitchFamily="34" charset="0"/>
              </a:rPr>
              <a:t>медичному</a:t>
            </a:r>
            <a:r>
              <a:rPr lang="ru-RU" sz="2800" dirty="0">
                <a:solidFill>
                  <a:srgbClr val="0000CC"/>
                </a:solidFill>
                <a:latin typeface="Arial Black" panose="020B0A04020102020204" pitchFamily="34" charset="0"/>
              </a:rPr>
              <a:t> </a:t>
            </a:r>
            <a:r>
              <a:rPr lang="ru-RU" sz="2800" dirty="0" err="1">
                <a:solidFill>
                  <a:srgbClr val="0000CC"/>
                </a:solidFill>
                <a:latin typeface="Arial Black" panose="020B0A04020102020204" pitchFamily="34" charset="0"/>
              </a:rPr>
              <a:t>кабінеті</a:t>
            </a:r>
            <a:endParaRPr lang="ru-RU" sz="2800" dirty="0">
              <a:solidFill>
                <a:srgbClr val="0000CC"/>
              </a:solidFill>
              <a:latin typeface="Arial Black" panose="020B0A04020102020204" pitchFamily="34" charset="0"/>
            </a:endParaRPr>
          </a:p>
          <a:p>
            <a:r>
              <a:rPr lang="ru-RU" sz="2800" dirty="0">
                <a:solidFill>
                  <a:srgbClr val="0000CC"/>
                </a:solidFill>
                <a:latin typeface="Arial Black" panose="020B0A04020102020204" pitchFamily="34" charset="0"/>
              </a:rPr>
              <a:t>в </a:t>
            </a:r>
            <a:r>
              <a:rPr lang="ru-RU" sz="2800" dirty="0" err="1">
                <a:solidFill>
                  <a:srgbClr val="0000CC"/>
                </a:solidFill>
                <a:latin typeface="Arial Black" panose="020B0A04020102020204" pitchFamily="34" charset="0"/>
              </a:rPr>
              <a:t>інформаційному</a:t>
            </a:r>
            <a:r>
              <a:rPr lang="ru-RU" sz="2800" dirty="0">
                <a:solidFill>
                  <a:srgbClr val="0000CC"/>
                </a:solidFill>
                <a:latin typeface="Arial Black" panose="020B0A04020102020204" pitchFamily="34" charset="0"/>
              </a:rPr>
              <a:t> </a:t>
            </a:r>
            <a:r>
              <a:rPr lang="ru-RU" sz="2800" dirty="0" err="1">
                <a:solidFill>
                  <a:srgbClr val="0000CC"/>
                </a:solidFill>
                <a:latin typeface="Arial Black" panose="020B0A04020102020204" pitchFamily="34" charset="0"/>
              </a:rPr>
              <a:t>медичному</a:t>
            </a:r>
            <a:r>
              <a:rPr lang="ru-RU" sz="2800" dirty="0">
                <a:solidFill>
                  <a:srgbClr val="0000CC"/>
                </a:solidFill>
                <a:latin typeface="Arial Black" panose="020B0A04020102020204" pitchFamily="34" charset="0"/>
              </a:rPr>
              <a:t> </a:t>
            </a:r>
            <a:r>
              <a:rPr lang="ru-RU" sz="2800" dirty="0" err="1">
                <a:solidFill>
                  <a:srgbClr val="0000CC"/>
                </a:solidFill>
                <a:latin typeface="Arial Black" panose="020B0A04020102020204" pitchFamily="34" charset="0"/>
              </a:rPr>
              <a:t>куточку</a:t>
            </a:r>
            <a:r>
              <a:rPr lang="ru-RU" sz="2800" dirty="0">
                <a:solidFill>
                  <a:srgbClr val="0000CC"/>
                </a:solidFill>
                <a:latin typeface="Arial Black" panose="020B0A04020102020204" pitchFamily="34" charset="0"/>
              </a:rPr>
              <a:t> </a:t>
            </a:r>
            <a:r>
              <a:rPr lang="ru-RU" sz="2800" dirty="0" err="1">
                <a:solidFill>
                  <a:srgbClr val="0000CC"/>
                </a:solidFill>
                <a:latin typeface="Arial Black" panose="020B0A04020102020204" pitchFamily="34" charset="0"/>
              </a:rPr>
              <a:t>медична</a:t>
            </a:r>
            <a:r>
              <a:rPr lang="ru-RU" sz="2800" dirty="0">
                <a:solidFill>
                  <a:srgbClr val="0000CC"/>
                </a:solidFill>
                <a:latin typeface="Arial Black" panose="020B0A04020102020204" pitchFamily="34" charset="0"/>
              </a:rPr>
              <a:t> сестра систематично </a:t>
            </a:r>
            <a:r>
              <a:rPr lang="ru-RU" sz="2800" dirty="0" err="1">
                <a:solidFill>
                  <a:srgbClr val="0000CC"/>
                </a:solidFill>
                <a:latin typeface="Arial Black" panose="020B0A04020102020204" pitchFamily="34" charset="0"/>
              </a:rPr>
              <a:t>розміщує</a:t>
            </a:r>
            <a:r>
              <a:rPr lang="ru-RU" sz="2800" dirty="0">
                <a:solidFill>
                  <a:srgbClr val="0000CC"/>
                </a:solidFill>
                <a:latin typeface="Arial Black" panose="020B0A04020102020204" pitchFamily="34" charset="0"/>
              </a:rPr>
              <a:t> </a:t>
            </a:r>
          </a:p>
        </p:txBody>
      </p:sp>
      <p:pic>
        <p:nvPicPr>
          <p:cNvPr id="3" name="Рисунок 2">
            <a:extLst>
              <a:ext uri="{FF2B5EF4-FFF2-40B4-BE49-F238E27FC236}">
                <a16:creationId xmlns:a16="http://schemas.microsoft.com/office/drawing/2014/main" id="{394001F7-4945-4206-A3F4-6E93269E42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0312" y="173736"/>
            <a:ext cx="2184463" cy="1743075"/>
          </a:xfrm>
          <a:prstGeom prst="rect">
            <a:avLst/>
          </a:prstGeom>
        </p:spPr>
      </p:pic>
      <p:pic>
        <p:nvPicPr>
          <p:cNvPr id="4" name="Рисунок 3">
            <a:extLst>
              <a:ext uri="{FF2B5EF4-FFF2-40B4-BE49-F238E27FC236}">
                <a16:creationId xmlns:a16="http://schemas.microsoft.com/office/drawing/2014/main" id="{B75D9B2A-CA79-4A21-AD21-FC9288AA728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1520" y="4704197"/>
            <a:ext cx="2899602" cy="1980067"/>
          </a:xfrm>
          <a:prstGeom prst="rect">
            <a:avLst/>
          </a:prstGeom>
        </p:spPr>
      </p:pic>
      <p:sp>
        <p:nvSpPr>
          <p:cNvPr id="5" name="Прямокутник 4">
            <a:extLst>
              <a:ext uri="{FF2B5EF4-FFF2-40B4-BE49-F238E27FC236}">
                <a16:creationId xmlns:a16="http://schemas.microsoft.com/office/drawing/2014/main" id="{78BF6119-E04A-407B-8047-0F1FC9926C58}"/>
              </a:ext>
            </a:extLst>
          </p:cNvPr>
          <p:cNvSpPr/>
          <p:nvPr/>
        </p:nvSpPr>
        <p:spPr>
          <a:xfrm>
            <a:off x="296608" y="1953388"/>
            <a:ext cx="8819960" cy="2677656"/>
          </a:xfrm>
          <a:prstGeom prst="rect">
            <a:avLst/>
          </a:prstGeom>
        </p:spPr>
        <p:txBody>
          <a:bodyPr wrap="square">
            <a:spAutoFit/>
          </a:bodyPr>
          <a:lstStyle/>
          <a:p>
            <a:pPr marL="457200" indent="-457200">
              <a:buFont typeface="Wingdings" panose="05000000000000000000" pitchFamily="2" charset="2"/>
              <a:buChar char="ü"/>
            </a:pPr>
            <a:r>
              <a:rPr lang="ru-RU" sz="2800" dirty="0" err="1">
                <a:solidFill>
                  <a:srgbClr val="006600"/>
                </a:solidFill>
                <a:latin typeface="Arial Black" panose="020B0A04020102020204" pitchFamily="34" charset="0"/>
              </a:rPr>
              <a:t>результати</a:t>
            </a:r>
            <a:r>
              <a:rPr lang="ru-RU" sz="2800" dirty="0">
                <a:solidFill>
                  <a:srgbClr val="006600"/>
                </a:solidFill>
                <a:latin typeface="Arial Black" panose="020B0A04020102020204" pitchFamily="34" charset="0"/>
              </a:rPr>
              <a:t> контролю за </a:t>
            </a:r>
            <a:r>
              <a:rPr lang="ru-RU" sz="2800" dirty="0" err="1">
                <a:solidFill>
                  <a:srgbClr val="006600"/>
                </a:solidFill>
                <a:latin typeface="Arial Black" panose="020B0A04020102020204" pitchFamily="34" charset="0"/>
              </a:rPr>
              <a:t>дотриманням</a:t>
            </a:r>
            <a:r>
              <a:rPr lang="ru-RU" sz="2800" dirty="0">
                <a:solidFill>
                  <a:srgbClr val="006600"/>
                </a:solidFill>
                <a:latin typeface="Arial Black" panose="020B0A04020102020204" pitchFamily="34" charset="0"/>
              </a:rPr>
              <a:t> </a:t>
            </a:r>
            <a:r>
              <a:rPr lang="ru-RU" sz="2800" dirty="0" err="1">
                <a:solidFill>
                  <a:srgbClr val="006600"/>
                </a:solidFill>
                <a:latin typeface="Arial Black" panose="020B0A04020102020204" pitchFamily="34" charset="0"/>
              </a:rPr>
              <a:t>санітарно-гігієнічного</a:t>
            </a:r>
            <a:r>
              <a:rPr lang="ru-RU" sz="2800" dirty="0">
                <a:solidFill>
                  <a:srgbClr val="006600"/>
                </a:solidFill>
                <a:latin typeface="Arial Black" panose="020B0A04020102020204" pitchFamily="34" charset="0"/>
              </a:rPr>
              <a:t> режиму,</a:t>
            </a:r>
          </a:p>
          <a:p>
            <a:r>
              <a:rPr lang="ru-RU" sz="2800" dirty="0">
                <a:solidFill>
                  <a:srgbClr val="006600"/>
                </a:solidFill>
                <a:latin typeface="Arial Black" panose="020B0A04020102020204" pitchFamily="34" charset="0"/>
              </a:rPr>
              <a:t> </a:t>
            </a:r>
          </a:p>
          <a:p>
            <a:r>
              <a:rPr lang="ru-RU" sz="2800" dirty="0" err="1">
                <a:solidFill>
                  <a:srgbClr val="006600"/>
                </a:solidFill>
                <a:latin typeface="Arial Black" panose="020B0A04020102020204" pitchFamily="34" charset="0"/>
              </a:rPr>
              <a:t>екран</a:t>
            </a:r>
            <a:r>
              <a:rPr lang="ru-RU" sz="2800" dirty="0">
                <a:solidFill>
                  <a:srgbClr val="006600"/>
                </a:solidFill>
                <a:latin typeface="Arial Black" panose="020B0A04020102020204" pitchFamily="34" charset="0"/>
              </a:rPr>
              <a:t> </a:t>
            </a:r>
            <a:r>
              <a:rPr lang="ru-RU" sz="2800" dirty="0" err="1">
                <a:solidFill>
                  <a:srgbClr val="006600"/>
                </a:solidFill>
                <a:latin typeface="Arial Black" panose="020B0A04020102020204" pitchFamily="34" charset="0"/>
              </a:rPr>
              <a:t>здоров’я</a:t>
            </a:r>
            <a:r>
              <a:rPr lang="ru-RU" sz="2800" dirty="0">
                <a:solidFill>
                  <a:srgbClr val="006600"/>
                </a:solidFill>
                <a:latin typeface="Arial Black" panose="020B0A04020102020204" pitchFamily="34" charset="0"/>
              </a:rPr>
              <a:t>, </a:t>
            </a:r>
          </a:p>
          <a:p>
            <a:endParaRPr lang="ru-RU" sz="2800" dirty="0">
              <a:solidFill>
                <a:srgbClr val="006600"/>
              </a:solidFill>
              <a:latin typeface="Arial Black" panose="020B0A04020102020204" pitchFamily="34" charset="0"/>
            </a:endParaRPr>
          </a:p>
          <a:p>
            <a:r>
              <a:rPr lang="ru-RU" sz="2800" dirty="0" err="1">
                <a:solidFill>
                  <a:srgbClr val="006600"/>
                </a:solidFill>
                <a:latin typeface="Arial Black" panose="020B0A04020102020204" pitchFamily="34" charset="0"/>
              </a:rPr>
              <a:t>санбюлетні</a:t>
            </a:r>
            <a:endParaRPr lang="ru-RU" sz="2800" dirty="0">
              <a:solidFill>
                <a:srgbClr val="006600"/>
              </a:solidFill>
              <a:latin typeface="Arial Black" panose="020B0A04020102020204" pitchFamily="34" charset="0"/>
            </a:endParaRPr>
          </a:p>
        </p:txBody>
      </p:sp>
      <p:pic>
        <p:nvPicPr>
          <p:cNvPr id="6" name="Рисунок 5">
            <a:extLst>
              <a:ext uri="{FF2B5EF4-FFF2-40B4-BE49-F238E27FC236}">
                <a16:creationId xmlns:a16="http://schemas.microsoft.com/office/drawing/2014/main" id="{1A63D055-EF32-4A20-8863-0AC86445B237}"/>
              </a:ext>
            </a:extLst>
          </p:cNvPr>
          <p:cNvPicPr>
            <a:picLocks noChangeAspect="1"/>
          </p:cNvPicPr>
          <p:nvPr/>
        </p:nvPicPr>
        <p:blipFill>
          <a:blip r:embed="rId4"/>
          <a:stretch>
            <a:fillRect/>
          </a:stretch>
        </p:blipFill>
        <p:spPr>
          <a:xfrm>
            <a:off x="4289246" y="2970742"/>
            <a:ext cx="4434129" cy="3494066"/>
          </a:xfrm>
          <a:prstGeom prst="rect">
            <a:avLst/>
          </a:prstGeom>
        </p:spPr>
      </p:pic>
      <p:pic>
        <p:nvPicPr>
          <p:cNvPr id="7" name="Рисунок 6">
            <a:extLst>
              <a:ext uri="{FF2B5EF4-FFF2-40B4-BE49-F238E27FC236}">
                <a16:creationId xmlns:a16="http://schemas.microsoft.com/office/drawing/2014/main" id="{5E4F91EF-23F0-4208-A85C-91EF10656ED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723375" y="1631883"/>
            <a:ext cx="3094097" cy="1955758"/>
          </a:xfrm>
          <a:prstGeom prst="rect">
            <a:avLst/>
          </a:prstGeom>
        </p:spPr>
      </p:pic>
      <p:pic>
        <p:nvPicPr>
          <p:cNvPr id="8" name="Рисунок 7">
            <a:extLst>
              <a:ext uri="{FF2B5EF4-FFF2-40B4-BE49-F238E27FC236}">
                <a16:creationId xmlns:a16="http://schemas.microsoft.com/office/drawing/2014/main" id="{AC0B63BF-2793-4C7D-8F38-9F1B4A45278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01237" y="5164424"/>
            <a:ext cx="1086972" cy="1483264"/>
          </a:xfrm>
          <a:prstGeom prst="rect">
            <a:avLst/>
          </a:prstGeom>
        </p:spPr>
      </p:pic>
      <p:pic>
        <p:nvPicPr>
          <p:cNvPr id="9" name="Рисунок 8">
            <a:extLst>
              <a:ext uri="{FF2B5EF4-FFF2-40B4-BE49-F238E27FC236}">
                <a16:creationId xmlns:a16="http://schemas.microsoft.com/office/drawing/2014/main" id="{E8D58D5A-3EED-4E04-A8CA-F51C77A2961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7481" y="5504688"/>
            <a:ext cx="1696669" cy="1143000"/>
          </a:xfrm>
          <a:prstGeom prst="rect">
            <a:avLst/>
          </a:prstGeom>
        </p:spPr>
      </p:pic>
    </p:spTree>
    <p:extLst>
      <p:ext uri="{BB962C8B-B14F-4D97-AF65-F5344CB8AC3E}">
        <p14:creationId xmlns:p14="http://schemas.microsoft.com/office/powerpoint/2010/main" val="3236299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wdDnDiag">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F073B15-93AB-4900-A26D-836545B336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8421" y="167359"/>
            <a:ext cx="11315157" cy="6468417"/>
          </a:xfrm>
          <a:prstGeom prst="rect">
            <a:avLst/>
          </a:prstGeom>
        </p:spPr>
      </p:pic>
      <p:pic>
        <p:nvPicPr>
          <p:cNvPr id="2" name="Рисунок 1">
            <a:extLst>
              <a:ext uri="{FF2B5EF4-FFF2-40B4-BE49-F238E27FC236}">
                <a16:creationId xmlns:a16="http://schemas.microsoft.com/office/drawing/2014/main" id="{AA3225A1-6E3A-4A54-B287-A7EC3B66A3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3016" y="1496378"/>
            <a:ext cx="1257680" cy="1566862"/>
          </a:xfrm>
          <a:prstGeom prst="rect">
            <a:avLst/>
          </a:prstGeom>
        </p:spPr>
      </p:pic>
      <p:pic>
        <p:nvPicPr>
          <p:cNvPr id="4" name="Рисунок 3">
            <a:extLst>
              <a:ext uri="{FF2B5EF4-FFF2-40B4-BE49-F238E27FC236}">
                <a16:creationId xmlns:a16="http://schemas.microsoft.com/office/drawing/2014/main" id="{15DAEAF9-03FF-4D45-BD2A-94857B27D7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91451" y="4906706"/>
            <a:ext cx="2105477" cy="1729070"/>
          </a:xfrm>
          <a:prstGeom prst="rect">
            <a:avLst/>
          </a:prstGeom>
        </p:spPr>
      </p:pic>
    </p:spTree>
    <p:extLst>
      <p:ext uri="{BB962C8B-B14F-4D97-AF65-F5344CB8AC3E}">
        <p14:creationId xmlns:p14="http://schemas.microsoft.com/office/powerpoint/2010/main" val="1154078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wdDnDiag">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3BA1DD08-9FBA-4466-B987-A9CCBCF2A853}"/>
              </a:ext>
            </a:extLst>
          </p:cNvPr>
          <p:cNvSpPr/>
          <p:nvPr/>
        </p:nvSpPr>
        <p:spPr>
          <a:xfrm>
            <a:off x="310896" y="201168"/>
            <a:ext cx="10716768" cy="6524863"/>
          </a:xfrm>
          <a:prstGeom prst="rect">
            <a:avLst/>
          </a:prstGeom>
        </p:spPr>
        <p:txBody>
          <a:bodyPr wrap="square">
            <a:spAutoFit/>
          </a:bodyPr>
          <a:lstStyle/>
          <a:p>
            <a:r>
              <a:rPr lang="ru-RU" sz="4000" dirty="0" err="1">
                <a:solidFill>
                  <a:srgbClr val="C00000"/>
                </a:solidFill>
                <a:latin typeface="Arial Black" panose="020B0A04020102020204" pitchFamily="34" charset="0"/>
              </a:rPr>
              <a:t>Щомісячно</a:t>
            </a:r>
            <a:r>
              <a:rPr lang="ru-RU" sz="4000" dirty="0">
                <a:solidFill>
                  <a:srgbClr val="C00000"/>
                </a:solidFill>
                <a:latin typeface="Arial Black" panose="020B0A04020102020204" pitchFamily="34" charset="0"/>
              </a:rPr>
              <a:t> на </a:t>
            </a:r>
            <a:r>
              <a:rPr lang="ru-RU" sz="4000" dirty="0" err="1">
                <a:solidFill>
                  <a:srgbClr val="C00000"/>
                </a:solidFill>
                <a:latin typeface="Arial Black" panose="020B0A04020102020204" pitchFamily="34" charset="0"/>
              </a:rPr>
              <a:t>педгодинах</a:t>
            </a:r>
            <a:r>
              <a:rPr lang="ru-RU" sz="4000" dirty="0">
                <a:solidFill>
                  <a:srgbClr val="C00000"/>
                </a:solidFill>
                <a:latin typeface="Arial Black" panose="020B0A04020102020204" pitchFamily="34" charset="0"/>
              </a:rPr>
              <a:t>, </a:t>
            </a:r>
            <a:r>
              <a:rPr lang="ru-RU" sz="4000" dirty="0" err="1">
                <a:solidFill>
                  <a:srgbClr val="C00000"/>
                </a:solidFill>
                <a:latin typeface="Arial Black" panose="020B0A04020102020204" pitchFamily="34" charset="0"/>
              </a:rPr>
              <a:t>нарадах</a:t>
            </a:r>
            <a:r>
              <a:rPr lang="ru-RU" sz="4000" dirty="0">
                <a:solidFill>
                  <a:srgbClr val="C00000"/>
                </a:solidFill>
                <a:latin typeface="Arial Black" panose="020B0A04020102020204" pitchFamily="34" charset="0"/>
              </a:rPr>
              <a:t> при </a:t>
            </a:r>
            <a:r>
              <a:rPr lang="ru-RU" sz="4000" dirty="0" err="1">
                <a:solidFill>
                  <a:srgbClr val="C00000"/>
                </a:solidFill>
                <a:latin typeface="Arial Black" panose="020B0A04020102020204" pitchFamily="34" charset="0"/>
              </a:rPr>
              <a:t>керівнику</a:t>
            </a:r>
            <a:r>
              <a:rPr lang="ru-RU" sz="4000" dirty="0">
                <a:solidFill>
                  <a:srgbClr val="C00000"/>
                </a:solidFill>
                <a:latin typeface="Arial Black" panose="020B0A04020102020204" pitchFamily="34" charset="0"/>
              </a:rPr>
              <a:t>, </a:t>
            </a:r>
            <a:r>
              <a:rPr lang="ru-RU" sz="4000" dirty="0" err="1">
                <a:solidFill>
                  <a:srgbClr val="C00000"/>
                </a:solidFill>
                <a:latin typeface="Arial Black" panose="020B0A04020102020204" pitchFamily="34" charset="0"/>
              </a:rPr>
              <a:t>оперативних</a:t>
            </a:r>
            <a:r>
              <a:rPr lang="ru-RU" sz="4000" dirty="0">
                <a:solidFill>
                  <a:srgbClr val="C00000"/>
                </a:solidFill>
                <a:latin typeface="Arial Black" panose="020B0A04020102020204" pitchFamily="34" charset="0"/>
              </a:rPr>
              <a:t> </a:t>
            </a:r>
            <a:r>
              <a:rPr lang="ru-RU" sz="4000" dirty="0" err="1">
                <a:solidFill>
                  <a:srgbClr val="C00000"/>
                </a:solidFill>
                <a:latin typeface="Arial Black" panose="020B0A04020102020204" pitchFamily="34" charset="0"/>
              </a:rPr>
              <a:t>нарадах</a:t>
            </a:r>
            <a:r>
              <a:rPr lang="ru-RU" sz="4000" dirty="0">
                <a:solidFill>
                  <a:srgbClr val="C00000"/>
                </a:solidFill>
                <a:latin typeface="Arial Black" panose="020B0A04020102020204" pitchFamily="34" charset="0"/>
              </a:rPr>
              <a:t> </a:t>
            </a:r>
            <a:r>
              <a:rPr lang="ru-RU" sz="2800" dirty="0" err="1">
                <a:solidFill>
                  <a:srgbClr val="0000CC"/>
                </a:solidFill>
                <a:latin typeface="Arial Black" panose="020B0A04020102020204" pitchFamily="34" charset="0"/>
              </a:rPr>
              <a:t>обговорюється</a:t>
            </a:r>
            <a:r>
              <a:rPr lang="ru-RU" sz="2800" dirty="0">
                <a:solidFill>
                  <a:srgbClr val="0000CC"/>
                </a:solidFill>
                <a:latin typeface="Arial Black" panose="020B0A04020102020204" pitchFamily="34" charset="0"/>
              </a:rPr>
              <a:t> </a:t>
            </a:r>
            <a:r>
              <a:rPr lang="ru-RU" sz="2800" dirty="0" err="1">
                <a:solidFill>
                  <a:srgbClr val="0000CC"/>
                </a:solidFill>
                <a:latin typeface="Arial Black" panose="020B0A04020102020204" pitchFamily="34" charset="0"/>
              </a:rPr>
              <a:t>питання</a:t>
            </a:r>
            <a:r>
              <a:rPr lang="ru-RU" sz="2800" dirty="0">
                <a:solidFill>
                  <a:srgbClr val="0000CC"/>
                </a:solidFill>
                <a:latin typeface="Arial Black" panose="020B0A04020102020204" pitchFamily="34" charset="0"/>
              </a:rPr>
              <a:t>  </a:t>
            </a:r>
          </a:p>
          <a:p>
            <a:endParaRPr lang="ru-RU" sz="2800" dirty="0">
              <a:solidFill>
                <a:srgbClr val="0000CC"/>
              </a:solidFill>
              <a:latin typeface="Arial Black" panose="020B0A04020102020204" pitchFamily="34" charset="0"/>
            </a:endParaRPr>
          </a:p>
          <a:p>
            <a:pPr marL="457200" indent="-457200">
              <a:buFont typeface="Wingdings" panose="05000000000000000000" pitchFamily="2" charset="2"/>
              <a:buChar char="§"/>
            </a:pPr>
            <a:r>
              <a:rPr lang="ru-RU" sz="2800" i="1" dirty="0" err="1">
                <a:solidFill>
                  <a:srgbClr val="006600"/>
                </a:solidFill>
                <a:latin typeface="Arial Black" panose="020B0A04020102020204" pitchFamily="34" charset="0"/>
              </a:rPr>
              <a:t>оцінки</a:t>
            </a:r>
            <a:r>
              <a:rPr lang="ru-RU" sz="2800" i="1" dirty="0">
                <a:solidFill>
                  <a:srgbClr val="006600"/>
                </a:solidFill>
                <a:latin typeface="Arial Black" panose="020B0A04020102020204" pitchFamily="34" charset="0"/>
              </a:rPr>
              <a:t> </a:t>
            </a:r>
            <a:r>
              <a:rPr lang="ru-RU" sz="2800" i="1" dirty="0" err="1">
                <a:solidFill>
                  <a:srgbClr val="006600"/>
                </a:solidFill>
                <a:latin typeface="Arial Black" panose="020B0A04020102020204" pitchFamily="34" charset="0"/>
              </a:rPr>
              <a:t>організації</a:t>
            </a:r>
            <a:r>
              <a:rPr lang="ru-RU" sz="2800" i="1" dirty="0">
                <a:solidFill>
                  <a:srgbClr val="006600"/>
                </a:solidFill>
                <a:latin typeface="Arial Black" panose="020B0A04020102020204" pitchFamily="34" charset="0"/>
              </a:rPr>
              <a:t>, </a:t>
            </a:r>
            <a:r>
              <a:rPr lang="ru-RU" sz="2800" i="1" dirty="0" err="1">
                <a:solidFill>
                  <a:srgbClr val="006600"/>
                </a:solidFill>
                <a:latin typeface="Arial Black" panose="020B0A04020102020204" pitchFamily="34" charset="0"/>
              </a:rPr>
              <a:t>змісту</a:t>
            </a:r>
            <a:r>
              <a:rPr lang="ru-RU" sz="2800" i="1" dirty="0">
                <a:solidFill>
                  <a:srgbClr val="006600"/>
                </a:solidFill>
                <a:latin typeface="Arial Black" panose="020B0A04020102020204" pitchFamily="34" charset="0"/>
              </a:rPr>
              <a:t> та методики </a:t>
            </a:r>
            <a:r>
              <a:rPr lang="ru-RU" sz="2800" i="1" dirty="0" err="1">
                <a:solidFill>
                  <a:srgbClr val="006600"/>
                </a:solidFill>
                <a:latin typeface="Arial Black" panose="020B0A04020102020204" pitchFamily="34" charset="0"/>
              </a:rPr>
              <a:t>проведення</a:t>
            </a:r>
            <a:r>
              <a:rPr lang="ru-RU" sz="2800" i="1" dirty="0">
                <a:solidFill>
                  <a:srgbClr val="006600"/>
                </a:solidFill>
                <a:latin typeface="Arial Black" panose="020B0A04020102020204" pitchFamily="34" charset="0"/>
              </a:rPr>
              <a:t> </a:t>
            </a:r>
            <a:r>
              <a:rPr lang="ru-RU" sz="2800" i="1" dirty="0" err="1">
                <a:solidFill>
                  <a:srgbClr val="006600"/>
                </a:solidFill>
                <a:latin typeface="Arial Black" panose="020B0A04020102020204" pitchFamily="34" charset="0"/>
              </a:rPr>
              <a:t>різних</a:t>
            </a:r>
            <a:r>
              <a:rPr lang="ru-RU" sz="2800" i="1" dirty="0">
                <a:solidFill>
                  <a:srgbClr val="006600"/>
                </a:solidFill>
                <a:latin typeface="Arial Black" panose="020B0A04020102020204" pitchFamily="34" charset="0"/>
              </a:rPr>
              <a:t> форм з </a:t>
            </a:r>
            <a:r>
              <a:rPr lang="ru-RU" sz="2800" i="1" dirty="0" err="1">
                <a:solidFill>
                  <a:srgbClr val="006600"/>
                </a:solidFill>
                <a:latin typeface="Arial Black" panose="020B0A04020102020204" pitchFamily="34" charset="0"/>
              </a:rPr>
              <a:t>фізичного</a:t>
            </a:r>
            <a:r>
              <a:rPr lang="ru-RU" sz="2800" i="1" dirty="0">
                <a:solidFill>
                  <a:srgbClr val="006600"/>
                </a:solidFill>
                <a:latin typeface="Arial Black" panose="020B0A04020102020204" pitchFamily="34" charset="0"/>
              </a:rPr>
              <a:t> </a:t>
            </a:r>
            <a:r>
              <a:rPr lang="ru-RU" sz="2800" i="1" dirty="0" err="1">
                <a:solidFill>
                  <a:srgbClr val="006600"/>
                </a:solidFill>
                <a:latin typeface="Arial Black" panose="020B0A04020102020204" pitchFamily="34" charset="0"/>
              </a:rPr>
              <a:t>виховання</a:t>
            </a:r>
            <a:r>
              <a:rPr lang="ru-RU" sz="2800" i="1" dirty="0">
                <a:solidFill>
                  <a:srgbClr val="006600"/>
                </a:solidFill>
                <a:latin typeface="Arial Black" panose="020B0A04020102020204" pitchFamily="34" charset="0"/>
              </a:rPr>
              <a:t>, </a:t>
            </a:r>
            <a:r>
              <a:rPr lang="ru-RU" sz="2800" i="1" dirty="0" err="1">
                <a:solidFill>
                  <a:srgbClr val="006600"/>
                </a:solidFill>
                <a:latin typeface="Arial Black" panose="020B0A04020102020204" pitchFamily="34" charset="0"/>
              </a:rPr>
              <a:t>рухового</a:t>
            </a:r>
            <a:r>
              <a:rPr lang="ru-RU" sz="2800" i="1" dirty="0">
                <a:solidFill>
                  <a:srgbClr val="006600"/>
                </a:solidFill>
                <a:latin typeface="Arial Black" panose="020B0A04020102020204" pitchFamily="34" charset="0"/>
              </a:rPr>
              <a:t> режиму, </a:t>
            </a:r>
            <a:r>
              <a:rPr lang="ru-RU" sz="2800" i="1" dirty="0" err="1">
                <a:solidFill>
                  <a:srgbClr val="006600"/>
                </a:solidFill>
                <a:latin typeface="Arial Black" panose="020B0A04020102020204" pitchFamily="34" charset="0"/>
              </a:rPr>
              <a:t>лікувально-профілактичної</a:t>
            </a:r>
            <a:r>
              <a:rPr lang="ru-RU" sz="2800" i="1" dirty="0">
                <a:solidFill>
                  <a:srgbClr val="006600"/>
                </a:solidFill>
                <a:latin typeface="Arial Black" panose="020B0A04020102020204" pitchFamily="34" charset="0"/>
              </a:rPr>
              <a:t>, </a:t>
            </a:r>
            <a:r>
              <a:rPr lang="ru-RU" sz="2800" i="1" dirty="0" err="1">
                <a:solidFill>
                  <a:srgbClr val="006600"/>
                </a:solidFill>
                <a:latin typeface="Arial Black" panose="020B0A04020102020204" pitchFamily="34" charset="0"/>
              </a:rPr>
              <a:t>оздоровчої</a:t>
            </a:r>
            <a:r>
              <a:rPr lang="ru-RU" sz="2800" i="1" dirty="0">
                <a:solidFill>
                  <a:srgbClr val="006600"/>
                </a:solidFill>
                <a:latin typeface="Arial Black" panose="020B0A04020102020204" pitchFamily="34" charset="0"/>
              </a:rPr>
              <a:t> </a:t>
            </a:r>
            <a:r>
              <a:rPr lang="ru-RU" sz="2800" i="1" dirty="0" err="1">
                <a:solidFill>
                  <a:srgbClr val="006600"/>
                </a:solidFill>
                <a:latin typeface="Arial Black" panose="020B0A04020102020204" pitchFamily="34" charset="0"/>
              </a:rPr>
              <a:t>роботи</a:t>
            </a:r>
            <a:r>
              <a:rPr lang="ru-RU" sz="2800" i="1" dirty="0">
                <a:solidFill>
                  <a:srgbClr val="006600"/>
                </a:solidFill>
                <a:latin typeface="Arial Black" panose="020B0A04020102020204" pitchFamily="34" charset="0"/>
              </a:rPr>
              <a:t> з </a:t>
            </a:r>
            <a:r>
              <a:rPr lang="ru-RU" sz="2800" i="1" dirty="0" err="1">
                <a:solidFill>
                  <a:srgbClr val="006600"/>
                </a:solidFill>
                <a:latin typeface="Arial Black" panose="020B0A04020102020204" pitchFamily="34" charset="0"/>
              </a:rPr>
              <a:t>малюками</a:t>
            </a:r>
            <a:r>
              <a:rPr lang="ru-RU" sz="2800" i="1" dirty="0">
                <a:solidFill>
                  <a:srgbClr val="006600"/>
                </a:solidFill>
                <a:latin typeface="Arial Black" panose="020B0A04020102020204" pitchFamily="34" charset="0"/>
              </a:rPr>
              <a:t>; </a:t>
            </a:r>
          </a:p>
          <a:p>
            <a:pPr marL="457200" indent="-457200">
              <a:buFont typeface="Wingdings" panose="05000000000000000000" pitchFamily="2" charset="2"/>
              <a:buChar char="§"/>
            </a:pPr>
            <a:endParaRPr lang="ru-RU" sz="2800" dirty="0">
              <a:latin typeface="Arial Black" panose="020B0A04020102020204" pitchFamily="34" charset="0"/>
            </a:endParaRPr>
          </a:p>
          <a:p>
            <a:pPr marL="457200" indent="-457200">
              <a:buFont typeface="Wingdings" panose="05000000000000000000" pitchFamily="2" charset="2"/>
              <a:buChar char="§"/>
            </a:pPr>
            <a:r>
              <a:rPr lang="ru-RU" sz="2800" dirty="0" err="1">
                <a:solidFill>
                  <a:srgbClr val="7030A0"/>
                </a:solidFill>
                <a:latin typeface="Arial Black" panose="020B0A04020102020204" pitchFamily="34" charset="0"/>
              </a:rPr>
              <a:t>питання</a:t>
            </a:r>
            <a:r>
              <a:rPr lang="ru-RU" sz="2800" dirty="0">
                <a:solidFill>
                  <a:srgbClr val="7030A0"/>
                </a:solidFill>
                <a:latin typeface="Arial Black" panose="020B0A04020102020204" pitchFamily="34" charset="0"/>
              </a:rPr>
              <a:t> </a:t>
            </a:r>
            <a:r>
              <a:rPr lang="ru-RU" sz="2800" dirty="0" err="1">
                <a:solidFill>
                  <a:srgbClr val="7030A0"/>
                </a:solidFill>
                <a:latin typeface="Arial Black" panose="020B0A04020102020204" pitchFamily="34" charset="0"/>
              </a:rPr>
              <a:t>організації</a:t>
            </a:r>
            <a:r>
              <a:rPr lang="ru-RU" sz="2800" dirty="0">
                <a:solidFill>
                  <a:srgbClr val="7030A0"/>
                </a:solidFill>
                <a:latin typeface="Arial Black" panose="020B0A04020102020204" pitchFamily="34" charset="0"/>
              </a:rPr>
              <a:t> </a:t>
            </a:r>
            <a:r>
              <a:rPr lang="ru-RU" sz="2800" dirty="0" err="1">
                <a:solidFill>
                  <a:srgbClr val="7030A0"/>
                </a:solidFill>
                <a:latin typeface="Arial Black" panose="020B0A04020102020204" pitchFamily="34" charset="0"/>
              </a:rPr>
              <a:t>роботи</a:t>
            </a:r>
            <a:r>
              <a:rPr lang="ru-RU" sz="2800" dirty="0">
                <a:solidFill>
                  <a:srgbClr val="7030A0"/>
                </a:solidFill>
                <a:latin typeface="Arial Black" panose="020B0A04020102020204" pitchFamily="34" charset="0"/>
              </a:rPr>
              <a:t> з </a:t>
            </a:r>
            <a:r>
              <a:rPr lang="ru-RU" sz="2800" dirty="0" err="1">
                <a:solidFill>
                  <a:srgbClr val="7030A0"/>
                </a:solidFill>
                <a:latin typeface="Arial Black" panose="020B0A04020102020204" pitchFamily="34" charset="0"/>
              </a:rPr>
              <a:t>ослабленими</a:t>
            </a:r>
            <a:r>
              <a:rPr lang="ru-RU" sz="2800" dirty="0">
                <a:solidFill>
                  <a:srgbClr val="7030A0"/>
                </a:solidFill>
                <a:latin typeface="Arial Black" panose="020B0A04020102020204" pitchFamily="34" charset="0"/>
              </a:rPr>
              <a:t> </a:t>
            </a:r>
            <a:r>
              <a:rPr lang="ru-RU" sz="2800" dirty="0" err="1">
                <a:solidFill>
                  <a:srgbClr val="7030A0"/>
                </a:solidFill>
                <a:latin typeface="Arial Black" panose="020B0A04020102020204" pitchFamily="34" charset="0"/>
              </a:rPr>
              <a:t>дітьми</a:t>
            </a:r>
            <a:r>
              <a:rPr lang="ru-RU" sz="2800" dirty="0">
                <a:solidFill>
                  <a:srgbClr val="7030A0"/>
                </a:solidFill>
                <a:latin typeface="Arial Black" panose="020B0A04020102020204" pitchFamily="34" charset="0"/>
              </a:rPr>
              <a:t>, </a:t>
            </a:r>
          </a:p>
          <a:p>
            <a:r>
              <a:rPr lang="ru-RU" sz="2800" dirty="0" err="1">
                <a:solidFill>
                  <a:srgbClr val="7030A0"/>
                </a:solidFill>
                <a:latin typeface="Arial Black" panose="020B0A04020102020204" pitchFamily="34" charset="0"/>
              </a:rPr>
              <a:t>зниження</a:t>
            </a:r>
            <a:r>
              <a:rPr lang="ru-RU" sz="2800" dirty="0">
                <a:solidFill>
                  <a:srgbClr val="7030A0"/>
                </a:solidFill>
                <a:latin typeface="Arial Black" panose="020B0A04020102020204" pitchFamily="34" charset="0"/>
              </a:rPr>
              <a:t> </a:t>
            </a:r>
            <a:r>
              <a:rPr lang="ru-RU" sz="2800" dirty="0" err="1">
                <a:solidFill>
                  <a:srgbClr val="7030A0"/>
                </a:solidFill>
                <a:latin typeface="Arial Black" panose="020B0A04020102020204" pitchFamily="34" charset="0"/>
              </a:rPr>
              <a:t>рівня</a:t>
            </a:r>
            <a:r>
              <a:rPr lang="ru-RU" sz="2800" dirty="0">
                <a:solidFill>
                  <a:srgbClr val="7030A0"/>
                </a:solidFill>
                <a:latin typeface="Arial Black" panose="020B0A04020102020204" pitchFamily="34" charset="0"/>
              </a:rPr>
              <a:t> </a:t>
            </a:r>
            <a:r>
              <a:rPr lang="ru-RU" sz="2800" dirty="0" err="1">
                <a:solidFill>
                  <a:srgbClr val="7030A0"/>
                </a:solidFill>
                <a:latin typeface="Arial Black" panose="020B0A04020102020204" pitchFamily="34" charset="0"/>
              </a:rPr>
              <a:t>захворюваності</a:t>
            </a:r>
            <a:r>
              <a:rPr lang="ru-RU" sz="2800" dirty="0">
                <a:solidFill>
                  <a:srgbClr val="7030A0"/>
                </a:solidFill>
                <a:latin typeface="Arial Black" panose="020B0A04020102020204" pitchFamily="34" charset="0"/>
              </a:rPr>
              <a:t> </a:t>
            </a:r>
            <a:r>
              <a:rPr lang="ru-RU" sz="2800" dirty="0" err="1">
                <a:solidFill>
                  <a:srgbClr val="7030A0"/>
                </a:solidFill>
                <a:latin typeface="Arial Black" panose="020B0A04020102020204" pitchFamily="34" charset="0"/>
              </a:rPr>
              <a:t>серед</a:t>
            </a:r>
            <a:r>
              <a:rPr lang="ru-RU" sz="2800" dirty="0">
                <a:solidFill>
                  <a:srgbClr val="7030A0"/>
                </a:solidFill>
                <a:latin typeface="Arial Black" panose="020B0A04020102020204" pitchFamily="34" charset="0"/>
              </a:rPr>
              <a:t> </a:t>
            </a:r>
            <a:r>
              <a:rPr lang="ru-RU" sz="2800" dirty="0" err="1">
                <a:solidFill>
                  <a:srgbClr val="7030A0"/>
                </a:solidFill>
                <a:latin typeface="Arial Black" panose="020B0A04020102020204" pitchFamily="34" charset="0"/>
              </a:rPr>
              <a:t>вихованців</a:t>
            </a:r>
            <a:r>
              <a:rPr lang="ru-RU" sz="2800" dirty="0">
                <a:solidFill>
                  <a:srgbClr val="7030A0"/>
                </a:solidFill>
                <a:latin typeface="Arial Black" panose="020B0A04020102020204" pitchFamily="34" charset="0"/>
              </a:rPr>
              <a:t> </a:t>
            </a:r>
            <a:r>
              <a:rPr lang="ru-RU" sz="2800" dirty="0" err="1">
                <a:solidFill>
                  <a:srgbClr val="7030A0"/>
                </a:solidFill>
                <a:latin typeface="Arial Black" panose="020B0A04020102020204" pitchFamily="34" charset="0"/>
              </a:rPr>
              <a:t>тощо</a:t>
            </a:r>
            <a:r>
              <a:rPr lang="ru-RU" sz="2800" dirty="0">
                <a:solidFill>
                  <a:srgbClr val="7030A0"/>
                </a:solidFill>
                <a:latin typeface="Arial Black" panose="020B0A04020102020204" pitchFamily="34" charset="0"/>
              </a:rPr>
              <a:t>.</a:t>
            </a:r>
          </a:p>
          <a:p>
            <a:endParaRPr lang="ru-RU" dirty="0"/>
          </a:p>
        </p:txBody>
      </p:sp>
      <p:pic>
        <p:nvPicPr>
          <p:cNvPr id="3" name="Рисунок 2">
            <a:extLst>
              <a:ext uri="{FF2B5EF4-FFF2-40B4-BE49-F238E27FC236}">
                <a16:creationId xmlns:a16="http://schemas.microsoft.com/office/drawing/2014/main" id="{78184A57-9EE5-4F40-AFBA-01D6986577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06256" y="832104"/>
            <a:ext cx="2801112" cy="2130552"/>
          </a:xfrm>
          <a:prstGeom prst="rect">
            <a:avLst/>
          </a:prstGeom>
        </p:spPr>
      </p:pic>
      <p:pic>
        <p:nvPicPr>
          <p:cNvPr id="4" name="Рисунок 3">
            <a:extLst>
              <a:ext uri="{FF2B5EF4-FFF2-40B4-BE49-F238E27FC236}">
                <a16:creationId xmlns:a16="http://schemas.microsoft.com/office/drawing/2014/main" id="{D0D9F199-3295-4EEE-A8E7-5713C272BD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05416" y="3749040"/>
            <a:ext cx="2243328" cy="1682496"/>
          </a:xfrm>
          <a:prstGeom prst="rect">
            <a:avLst/>
          </a:prstGeom>
        </p:spPr>
      </p:pic>
    </p:spTree>
    <p:extLst>
      <p:ext uri="{BB962C8B-B14F-4D97-AF65-F5344CB8AC3E}">
        <p14:creationId xmlns:p14="http://schemas.microsoft.com/office/powerpoint/2010/main" val="1606264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ltHorz">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2775BDBC-29A6-4BEA-95AB-CDD81849F569}"/>
              </a:ext>
            </a:extLst>
          </p:cNvPr>
          <p:cNvSpPr/>
          <p:nvPr/>
        </p:nvSpPr>
        <p:spPr>
          <a:xfrm>
            <a:off x="198120" y="207187"/>
            <a:ext cx="11795760" cy="1938992"/>
          </a:xfrm>
          <a:prstGeom prst="rect">
            <a:avLst/>
          </a:prstGeom>
          <a:solidFill>
            <a:schemeClr val="accent2">
              <a:lumMod val="20000"/>
              <a:lumOff val="80000"/>
            </a:schemeClr>
          </a:solidFill>
        </p:spPr>
        <p:txBody>
          <a:bodyPr wrap="square">
            <a:spAutoFit/>
          </a:bodyPr>
          <a:lstStyle/>
          <a:p>
            <a:pPr algn="ctr"/>
            <a:r>
              <a:rPr lang="ru-RU" sz="4000" dirty="0" err="1">
                <a:solidFill>
                  <a:schemeClr val="accent1">
                    <a:lumMod val="50000"/>
                  </a:schemeClr>
                </a:solidFill>
                <a:latin typeface="Arial Black" panose="020B0A04020102020204" pitchFamily="34" charset="0"/>
              </a:rPr>
              <a:t>Законодавча</a:t>
            </a:r>
            <a:r>
              <a:rPr lang="ru-RU" sz="4000" dirty="0">
                <a:solidFill>
                  <a:schemeClr val="accent1">
                    <a:lumMod val="50000"/>
                  </a:schemeClr>
                </a:solidFill>
                <a:latin typeface="Arial Black" panose="020B0A04020102020204" pitchFamily="34" charset="0"/>
              </a:rPr>
              <a:t> база з </a:t>
            </a:r>
            <a:r>
              <a:rPr lang="ru-RU" sz="4000" dirty="0" err="1">
                <a:solidFill>
                  <a:schemeClr val="accent1">
                    <a:lumMod val="50000"/>
                  </a:schemeClr>
                </a:solidFill>
                <a:latin typeface="Arial Black" panose="020B0A04020102020204" pitchFamily="34" charset="0"/>
              </a:rPr>
              <a:t>організації</a:t>
            </a:r>
            <a:r>
              <a:rPr lang="ru-RU" sz="4000" dirty="0">
                <a:solidFill>
                  <a:schemeClr val="accent1">
                    <a:lumMod val="50000"/>
                  </a:schemeClr>
                </a:solidFill>
                <a:latin typeface="Arial Black" panose="020B0A04020102020204" pitchFamily="34" charset="0"/>
              </a:rPr>
              <a:t> </a:t>
            </a:r>
            <a:r>
              <a:rPr lang="ru-RU" sz="4000" dirty="0" err="1">
                <a:solidFill>
                  <a:schemeClr val="accent1">
                    <a:lumMod val="50000"/>
                  </a:schemeClr>
                </a:solidFill>
                <a:latin typeface="Arial Black" panose="020B0A04020102020204" pitchFamily="34" charset="0"/>
              </a:rPr>
              <a:t>освітнього</a:t>
            </a:r>
            <a:r>
              <a:rPr lang="ru-RU" sz="4000" dirty="0">
                <a:solidFill>
                  <a:schemeClr val="accent1">
                    <a:lumMod val="50000"/>
                  </a:schemeClr>
                </a:solidFill>
                <a:latin typeface="Arial Black" panose="020B0A04020102020204" pitchFamily="34" charset="0"/>
              </a:rPr>
              <a:t> </a:t>
            </a:r>
            <a:r>
              <a:rPr lang="ru-RU" sz="4000" dirty="0" err="1">
                <a:solidFill>
                  <a:schemeClr val="accent1">
                    <a:lumMod val="50000"/>
                  </a:schemeClr>
                </a:solidFill>
                <a:latin typeface="Arial Black" panose="020B0A04020102020204" pitchFamily="34" charset="0"/>
              </a:rPr>
              <a:t>процесу</a:t>
            </a:r>
            <a:r>
              <a:rPr lang="ru-RU" sz="4000" dirty="0">
                <a:solidFill>
                  <a:schemeClr val="accent1">
                    <a:lumMod val="50000"/>
                  </a:schemeClr>
                </a:solidFill>
                <a:latin typeface="Arial Black" panose="020B0A04020102020204" pitchFamily="34" charset="0"/>
              </a:rPr>
              <a:t> та </a:t>
            </a:r>
            <a:r>
              <a:rPr lang="ru-RU" sz="4000" dirty="0" err="1">
                <a:solidFill>
                  <a:schemeClr val="accent1">
                    <a:lumMod val="50000"/>
                  </a:schemeClr>
                </a:solidFill>
                <a:latin typeface="Arial Black" panose="020B0A04020102020204" pitchFamily="34" charset="0"/>
              </a:rPr>
              <a:t>пріоритетні</a:t>
            </a:r>
            <a:r>
              <a:rPr lang="ru-RU" sz="4000" dirty="0">
                <a:solidFill>
                  <a:schemeClr val="accent1">
                    <a:lumMod val="50000"/>
                  </a:schemeClr>
                </a:solidFill>
                <a:latin typeface="Arial Black" panose="020B0A04020102020204" pitchFamily="34" charset="0"/>
              </a:rPr>
              <a:t> </a:t>
            </a:r>
            <a:r>
              <a:rPr lang="ru-RU" sz="4000" dirty="0" err="1">
                <a:solidFill>
                  <a:schemeClr val="accent1">
                    <a:lumMod val="50000"/>
                  </a:schemeClr>
                </a:solidFill>
                <a:latin typeface="Arial Black" panose="020B0A04020102020204" pitchFamily="34" charset="0"/>
              </a:rPr>
              <a:t>напрями</a:t>
            </a:r>
            <a:r>
              <a:rPr lang="ru-RU" sz="4000" dirty="0">
                <a:solidFill>
                  <a:schemeClr val="accent1">
                    <a:lumMod val="50000"/>
                  </a:schemeClr>
                </a:solidFill>
                <a:latin typeface="Arial Black" panose="020B0A04020102020204" pitchFamily="34" charset="0"/>
              </a:rPr>
              <a:t> </a:t>
            </a:r>
            <a:r>
              <a:rPr lang="ru-RU" sz="4000" dirty="0" err="1">
                <a:solidFill>
                  <a:schemeClr val="accent1">
                    <a:lumMod val="50000"/>
                  </a:schemeClr>
                </a:solidFill>
                <a:latin typeface="Arial Black" panose="020B0A04020102020204" pitchFamily="34" charset="0"/>
              </a:rPr>
              <a:t>роботи</a:t>
            </a:r>
            <a:r>
              <a:rPr lang="ru-RU" sz="4000" dirty="0">
                <a:solidFill>
                  <a:schemeClr val="accent1">
                    <a:lumMod val="50000"/>
                  </a:schemeClr>
                </a:solidFill>
                <a:latin typeface="Arial Black" panose="020B0A04020102020204" pitchFamily="34" charset="0"/>
              </a:rPr>
              <a:t> ЗДО</a:t>
            </a:r>
            <a:endParaRPr lang="uk-UA" sz="4000" dirty="0">
              <a:solidFill>
                <a:schemeClr val="accent1">
                  <a:lumMod val="50000"/>
                </a:schemeClr>
              </a:solidFill>
              <a:latin typeface="Arial Black" panose="020B0A04020102020204" pitchFamily="34" charset="0"/>
            </a:endParaRPr>
          </a:p>
        </p:txBody>
      </p:sp>
      <p:sp>
        <p:nvSpPr>
          <p:cNvPr id="3" name="Прямокутник 2">
            <a:extLst>
              <a:ext uri="{FF2B5EF4-FFF2-40B4-BE49-F238E27FC236}">
                <a16:creationId xmlns:a16="http://schemas.microsoft.com/office/drawing/2014/main" id="{C8560AC2-529D-4EB5-98B6-BDADAD85A163}"/>
              </a:ext>
            </a:extLst>
          </p:cNvPr>
          <p:cNvSpPr/>
          <p:nvPr/>
        </p:nvSpPr>
        <p:spPr>
          <a:xfrm>
            <a:off x="850392" y="2942107"/>
            <a:ext cx="11219688" cy="3539430"/>
          </a:xfrm>
          <a:prstGeom prst="rect">
            <a:avLst/>
          </a:prstGeom>
          <a:solidFill>
            <a:schemeClr val="accent4">
              <a:lumMod val="20000"/>
              <a:lumOff val="80000"/>
            </a:schemeClr>
          </a:solidFill>
        </p:spPr>
        <p:txBody>
          <a:bodyPr wrap="square">
            <a:spAutoFit/>
          </a:bodyPr>
          <a:lstStyle/>
          <a:p>
            <a:r>
              <a:rPr lang="uk-UA" sz="2400" dirty="0">
                <a:solidFill>
                  <a:srgbClr val="0000CC"/>
                </a:solidFill>
                <a:latin typeface="Arial Black" panose="020B0A04020102020204" pitchFamily="34" charset="0"/>
              </a:rPr>
              <a:t>Організація освітнього процесу, а також забезпечення життєдіяльності дітей і професійної діяльності педагогів регулюється низкою важливих нормативних документів, зокрема:</a:t>
            </a:r>
          </a:p>
          <a:p>
            <a:r>
              <a:rPr lang="uk-UA" sz="3200" dirty="0">
                <a:solidFill>
                  <a:srgbClr val="C00000"/>
                </a:solidFill>
                <a:latin typeface="Arial Black" panose="020B0A04020102020204" pitchFamily="34" charset="0"/>
              </a:rPr>
              <a:t>•	Закон України «Про освіту»; </a:t>
            </a:r>
          </a:p>
          <a:p>
            <a:r>
              <a:rPr lang="uk-UA" sz="3200" dirty="0">
                <a:solidFill>
                  <a:srgbClr val="C00000"/>
                </a:solidFill>
                <a:latin typeface="Arial Black" panose="020B0A04020102020204" pitchFamily="34" charset="0"/>
              </a:rPr>
              <a:t>•	Закон України «Про дошкільну освіту»; </a:t>
            </a:r>
          </a:p>
          <a:p>
            <a:r>
              <a:rPr lang="uk-UA" sz="3200" dirty="0">
                <a:solidFill>
                  <a:srgbClr val="C00000"/>
                </a:solidFill>
                <a:latin typeface="Arial Black" panose="020B0A04020102020204" pitchFamily="34" charset="0"/>
              </a:rPr>
              <a:t>•  Закон України «Про охорону дитинства»; </a:t>
            </a:r>
          </a:p>
          <a:p>
            <a:r>
              <a:rPr lang="uk-UA" sz="3200" dirty="0">
                <a:solidFill>
                  <a:srgbClr val="C00000"/>
                </a:solidFill>
                <a:latin typeface="Arial Black" panose="020B0A04020102020204" pitchFamily="34" charset="0"/>
              </a:rPr>
              <a:t> </a:t>
            </a:r>
          </a:p>
        </p:txBody>
      </p:sp>
      <p:pic>
        <p:nvPicPr>
          <p:cNvPr id="4" name="Рисунок 3">
            <a:extLst>
              <a:ext uri="{FF2B5EF4-FFF2-40B4-BE49-F238E27FC236}">
                <a16:creationId xmlns:a16="http://schemas.microsoft.com/office/drawing/2014/main" id="{2698FE1E-8FF4-44B4-A807-259018B0A8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36608" y="1453896"/>
            <a:ext cx="1706498" cy="1572767"/>
          </a:xfrm>
          <a:prstGeom prst="rect">
            <a:avLst/>
          </a:prstGeom>
        </p:spPr>
      </p:pic>
    </p:spTree>
    <p:extLst>
      <p:ext uri="{BB962C8B-B14F-4D97-AF65-F5344CB8AC3E}">
        <p14:creationId xmlns:p14="http://schemas.microsoft.com/office/powerpoint/2010/main" val="554720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pattFill prst="ltHorz">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2775BDBC-29A6-4BEA-95AB-CDD81849F569}"/>
              </a:ext>
            </a:extLst>
          </p:cNvPr>
          <p:cNvSpPr/>
          <p:nvPr/>
        </p:nvSpPr>
        <p:spPr>
          <a:xfrm>
            <a:off x="256032" y="371779"/>
            <a:ext cx="11795760" cy="1938992"/>
          </a:xfrm>
          <a:prstGeom prst="rect">
            <a:avLst/>
          </a:prstGeom>
          <a:solidFill>
            <a:schemeClr val="accent2">
              <a:lumMod val="20000"/>
              <a:lumOff val="80000"/>
            </a:schemeClr>
          </a:solidFill>
        </p:spPr>
        <p:txBody>
          <a:bodyPr wrap="square">
            <a:spAutoFit/>
          </a:bodyPr>
          <a:lstStyle/>
          <a:p>
            <a:pPr algn="ctr"/>
            <a:r>
              <a:rPr lang="ru-RU" sz="4000" dirty="0" err="1">
                <a:solidFill>
                  <a:schemeClr val="accent1">
                    <a:lumMod val="50000"/>
                  </a:schemeClr>
                </a:solidFill>
                <a:latin typeface="Arial Black" panose="020B0A04020102020204" pitchFamily="34" charset="0"/>
              </a:rPr>
              <a:t>Законодавча</a:t>
            </a:r>
            <a:r>
              <a:rPr lang="ru-RU" sz="4000" dirty="0">
                <a:solidFill>
                  <a:schemeClr val="accent1">
                    <a:lumMod val="50000"/>
                  </a:schemeClr>
                </a:solidFill>
                <a:latin typeface="Arial Black" panose="020B0A04020102020204" pitchFamily="34" charset="0"/>
              </a:rPr>
              <a:t> база з </a:t>
            </a:r>
            <a:r>
              <a:rPr lang="ru-RU" sz="4000" dirty="0" err="1">
                <a:solidFill>
                  <a:schemeClr val="accent1">
                    <a:lumMod val="50000"/>
                  </a:schemeClr>
                </a:solidFill>
                <a:latin typeface="Arial Black" panose="020B0A04020102020204" pitchFamily="34" charset="0"/>
              </a:rPr>
              <a:t>організації</a:t>
            </a:r>
            <a:r>
              <a:rPr lang="ru-RU" sz="4000" dirty="0">
                <a:solidFill>
                  <a:schemeClr val="accent1">
                    <a:lumMod val="50000"/>
                  </a:schemeClr>
                </a:solidFill>
                <a:latin typeface="Arial Black" panose="020B0A04020102020204" pitchFamily="34" charset="0"/>
              </a:rPr>
              <a:t> </a:t>
            </a:r>
            <a:r>
              <a:rPr lang="ru-RU" sz="4000" dirty="0" err="1">
                <a:solidFill>
                  <a:schemeClr val="accent1">
                    <a:lumMod val="50000"/>
                  </a:schemeClr>
                </a:solidFill>
                <a:latin typeface="Arial Black" panose="020B0A04020102020204" pitchFamily="34" charset="0"/>
              </a:rPr>
              <a:t>освітнього</a:t>
            </a:r>
            <a:r>
              <a:rPr lang="ru-RU" sz="4000" dirty="0">
                <a:solidFill>
                  <a:schemeClr val="accent1">
                    <a:lumMod val="50000"/>
                  </a:schemeClr>
                </a:solidFill>
                <a:latin typeface="Arial Black" panose="020B0A04020102020204" pitchFamily="34" charset="0"/>
              </a:rPr>
              <a:t> </a:t>
            </a:r>
            <a:r>
              <a:rPr lang="ru-RU" sz="4000" dirty="0" err="1">
                <a:solidFill>
                  <a:schemeClr val="accent1">
                    <a:lumMod val="50000"/>
                  </a:schemeClr>
                </a:solidFill>
                <a:latin typeface="Arial Black" panose="020B0A04020102020204" pitchFamily="34" charset="0"/>
              </a:rPr>
              <a:t>процесу</a:t>
            </a:r>
            <a:r>
              <a:rPr lang="ru-RU" sz="4000" dirty="0">
                <a:solidFill>
                  <a:schemeClr val="accent1">
                    <a:lumMod val="50000"/>
                  </a:schemeClr>
                </a:solidFill>
                <a:latin typeface="Arial Black" panose="020B0A04020102020204" pitchFamily="34" charset="0"/>
              </a:rPr>
              <a:t> та </a:t>
            </a:r>
            <a:r>
              <a:rPr lang="ru-RU" sz="4000" dirty="0" err="1">
                <a:solidFill>
                  <a:schemeClr val="accent1">
                    <a:lumMod val="50000"/>
                  </a:schemeClr>
                </a:solidFill>
                <a:latin typeface="Arial Black" panose="020B0A04020102020204" pitchFamily="34" charset="0"/>
              </a:rPr>
              <a:t>пріоритетні</a:t>
            </a:r>
            <a:r>
              <a:rPr lang="ru-RU" sz="4000" dirty="0">
                <a:solidFill>
                  <a:schemeClr val="accent1">
                    <a:lumMod val="50000"/>
                  </a:schemeClr>
                </a:solidFill>
                <a:latin typeface="Arial Black" panose="020B0A04020102020204" pitchFamily="34" charset="0"/>
              </a:rPr>
              <a:t> </a:t>
            </a:r>
            <a:r>
              <a:rPr lang="ru-RU" sz="4000" dirty="0" err="1">
                <a:solidFill>
                  <a:schemeClr val="accent1">
                    <a:lumMod val="50000"/>
                  </a:schemeClr>
                </a:solidFill>
                <a:latin typeface="Arial Black" panose="020B0A04020102020204" pitchFamily="34" charset="0"/>
              </a:rPr>
              <a:t>напрями</a:t>
            </a:r>
            <a:r>
              <a:rPr lang="ru-RU" sz="4000" dirty="0">
                <a:solidFill>
                  <a:schemeClr val="accent1">
                    <a:lumMod val="50000"/>
                  </a:schemeClr>
                </a:solidFill>
                <a:latin typeface="Arial Black" panose="020B0A04020102020204" pitchFamily="34" charset="0"/>
              </a:rPr>
              <a:t> </a:t>
            </a:r>
            <a:r>
              <a:rPr lang="ru-RU" sz="4000" dirty="0" err="1">
                <a:solidFill>
                  <a:schemeClr val="accent1">
                    <a:lumMod val="50000"/>
                  </a:schemeClr>
                </a:solidFill>
                <a:latin typeface="Arial Black" panose="020B0A04020102020204" pitchFamily="34" charset="0"/>
              </a:rPr>
              <a:t>роботи</a:t>
            </a:r>
            <a:r>
              <a:rPr lang="ru-RU" sz="4000" dirty="0">
                <a:solidFill>
                  <a:schemeClr val="accent1">
                    <a:lumMod val="50000"/>
                  </a:schemeClr>
                </a:solidFill>
                <a:latin typeface="Arial Black" panose="020B0A04020102020204" pitchFamily="34" charset="0"/>
              </a:rPr>
              <a:t> ЗДО</a:t>
            </a:r>
            <a:endParaRPr lang="uk-UA" sz="4000" dirty="0">
              <a:solidFill>
                <a:schemeClr val="accent1">
                  <a:lumMod val="50000"/>
                </a:schemeClr>
              </a:solidFill>
              <a:latin typeface="Arial Black" panose="020B0A04020102020204" pitchFamily="34" charset="0"/>
            </a:endParaRPr>
          </a:p>
        </p:txBody>
      </p:sp>
      <p:sp>
        <p:nvSpPr>
          <p:cNvPr id="3" name="Прямокутник 2">
            <a:extLst>
              <a:ext uri="{FF2B5EF4-FFF2-40B4-BE49-F238E27FC236}">
                <a16:creationId xmlns:a16="http://schemas.microsoft.com/office/drawing/2014/main" id="{FDFC0C00-191C-40D5-9E2E-9DAB2EC09576}"/>
              </a:ext>
            </a:extLst>
          </p:cNvPr>
          <p:cNvSpPr/>
          <p:nvPr/>
        </p:nvSpPr>
        <p:spPr>
          <a:xfrm>
            <a:off x="1143000" y="2690336"/>
            <a:ext cx="10387584" cy="2677656"/>
          </a:xfrm>
          <a:prstGeom prst="rect">
            <a:avLst/>
          </a:prstGeom>
          <a:solidFill>
            <a:schemeClr val="accent4">
              <a:lumMod val="20000"/>
              <a:lumOff val="80000"/>
            </a:schemeClr>
          </a:solidFill>
        </p:spPr>
        <p:txBody>
          <a:bodyPr wrap="square">
            <a:spAutoFit/>
          </a:bodyPr>
          <a:lstStyle/>
          <a:p>
            <a:r>
              <a:rPr lang="ru-RU" sz="2800" dirty="0">
                <a:solidFill>
                  <a:srgbClr val="C00000"/>
                </a:solidFill>
                <a:latin typeface="Arial Black" panose="020B0A04020102020204" pitchFamily="34" charset="0"/>
              </a:rPr>
              <a:t>•	</a:t>
            </a:r>
            <a:r>
              <a:rPr lang="ru-RU" sz="2800" dirty="0" err="1">
                <a:solidFill>
                  <a:srgbClr val="C00000"/>
                </a:solidFill>
                <a:latin typeface="Arial Black" panose="020B0A04020102020204" pitchFamily="34" charset="0"/>
              </a:rPr>
              <a:t>Положення</a:t>
            </a:r>
            <a:r>
              <a:rPr lang="ru-RU" sz="2800" dirty="0">
                <a:solidFill>
                  <a:srgbClr val="C00000"/>
                </a:solidFill>
                <a:latin typeface="Arial Black" panose="020B0A04020102020204" pitchFamily="34" charset="0"/>
              </a:rPr>
              <a:t> про заклад </a:t>
            </a:r>
            <a:r>
              <a:rPr lang="ru-RU" sz="2800" dirty="0" err="1">
                <a:solidFill>
                  <a:srgbClr val="C00000"/>
                </a:solidFill>
                <a:latin typeface="Arial Black" panose="020B0A04020102020204" pitchFamily="34" charset="0"/>
              </a:rPr>
              <a:t>дошкільної</a:t>
            </a:r>
            <a:r>
              <a:rPr lang="ru-RU" sz="2800" dirty="0">
                <a:solidFill>
                  <a:srgbClr val="C00000"/>
                </a:solidFill>
                <a:latin typeface="Arial Black" panose="020B0A04020102020204" pitchFamily="34" charset="0"/>
              </a:rPr>
              <a:t> </a:t>
            </a:r>
            <a:r>
              <a:rPr lang="ru-RU" sz="2800" dirty="0" err="1">
                <a:solidFill>
                  <a:srgbClr val="C00000"/>
                </a:solidFill>
                <a:latin typeface="Arial Black" panose="020B0A04020102020204" pitchFamily="34" charset="0"/>
              </a:rPr>
              <a:t>освіти</a:t>
            </a:r>
            <a:r>
              <a:rPr lang="ru-RU" sz="2800" dirty="0">
                <a:solidFill>
                  <a:srgbClr val="C00000"/>
                </a:solidFill>
                <a:latin typeface="Arial Black" panose="020B0A04020102020204" pitchFamily="34" charset="0"/>
              </a:rPr>
              <a:t>; </a:t>
            </a:r>
          </a:p>
          <a:p>
            <a:r>
              <a:rPr lang="ru-RU" sz="2800" dirty="0">
                <a:solidFill>
                  <a:srgbClr val="C00000"/>
                </a:solidFill>
                <a:latin typeface="Arial Black" panose="020B0A04020102020204" pitchFamily="34" charset="0"/>
              </a:rPr>
              <a:t>•	</a:t>
            </a:r>
            <a:r>
              <a:rPr lang="ru-RU" sz="2800" dirty="0" err="1">
                <a:solidFill>
                  <a:srgbClr val="C00000"/>
                </a:solidFill>
                <a:latin typeface="Arial Black" panose="020B0A04020102020204" pitchFamily="34" charset="0"/>
              </a:rPr>
              <a:t>Санітарний</a:t>
            </a:r>
            <a:r>
              <a:rPr lang="ru-RU" sz="2800" dirty="0">
                <a:solidFill>
                  <a:srgbClr val="C00000"/>
                </a:solidFill>
                <a:latin typeface="Arial Black" panose="020B0A04020102020204" pitchFamily="34" charset="0"/>
              </a:rPr>
              <a:t> регламент для </a:t>
            </a:r>
            <a:r>
              <a:rPr lang="ru-RU" sz="2800" dirty="0" err="1">
                <a:solidFill>
                  <a:srgbClr val="C00000"/>
                </a:solidFill>
                <a:latin typeface="Arial Black" panose="020B0A04020102020204" pitchFamily="34" charset="0"/>
              </a:rPr>
              <a:t>дошкільних</a:t>
            </a:r>
            <a:r>
              <a:rPr lang="ru-RU" sz="2800" dirty="0">
                <a:solidFill>
                  <a:srgbClr val="C00000"/>
                </a:solidFill>
                <a:latin typeface="Arial Black" panose="020B0A04020102020204" pitchFamily="34" charset="0"/>
              </a:rPr>
              <a:t> </a:t>
            </a:r>
            <a:r>
              <a:rPr lang="ru-RU" sz="2800" dirty="0" err="1">
                <a:solidFill>
                  <a:srgbClr val="C00000"/>
                </a:solidFill>
                <a:latin typeface="Arial Black" panose="020B0A04020102020204" pitchFamily="34" charset="0"/>
              </a:rPr>
              <a:t>навчальних</a:t>
            </a:r>
            <a:r>
              <a:rPr lang="ru-RU" sz="2800" dirty="0">
                <a:solidFill>
                  <a:srgbClr val="C00000"/>
                </a:solidFill>
                <a:latin typeface="Arial Black" panose="020B0A04020102020204" pitchFamily="34" charset="0"/>
              </a:rPr>
              <a:t> </a:t>
            </a:r>
            <a:r>
              <a:rPr lang="ru-RU" sz="2800" dirty="0" err="1">
                <a:solidFill>
                  <a:srgbClr val="C00000"/>
                </a:solidFill>
                <a:latin typeface="Arial Black" panose="020B0A04020102020204" pitchFamily="34" charset="0"/>
              </a:rPr>
              <a:t>закладів</a:t>
            </a:r>
            <a:r>
              <a:rPr lang="ru-RU" sz="2800" dirty="0">
                <a:solidFill>
                  <a:srgbClr val="C00000"/>
                </a:solidFill>
                <a:latin typeface="Arial Black" panose="020B0A04020102020204" pitchFamily="34" charset="0"/>
              </a:rPr>
              <a:t>;</a:t>
            </a:r>
          </a:p>
          <a:p>
            <a:r>
              <a:rPr lang="ru-RU" sz="2800" dirty="0">
                <a:solidFill>
                  <a:srgbClr val="C00000"/>
                </a:solidFill>
                <a:latin typeface="Arial Black" panose="020B0A04020102020204" pitchFamily="34" charset="0"/>
              </a:rPr>
              <a:t>•	</a:t>
            </a:r>
            <a:r>
              <a:rPr lang="ru-RU" sz="2800" dirty="0" err="1">
                <a:solidFill>
                  <a:srgbClr val="C00000"/>
                </a:solidFill>
                <a:latin typeface="Arial Black" panose="020B0A04020102020204" pitchFamily="34" charset="0"/>
              </a:rPr>
              <a:t>Базовий</a:t>
            </a:r>
            <a:r>
              <a:rPr lang="ru-RU" sz="2800" dirty="0">
                <a:solidFill>
                  <a:srgbClr val="C00000"/>
                </a:solidFill>
                <a:latin typeface="Arial Black" panose="020B0A04020102020204" pitchFamily="34" charset="0"/>
              </a:rPr>
              <a:t> компонент </a:t>
            </a:r>
            <a:r>
              <a:rPr lang="ru-RU" sz="2800" dirty="0" err="1">
                <a:solidFill>
                  <a:srgbClr val="C00000"/>
                </a:solidFill>
                <a:latin typeface="Arial Black" panose="020B0A04020102020204" pitchFamily="34" charset="0"/>
              </a:rPr>
              <a:t>дошкільної</a:t>
            </a:r>
            <a:r>
              <a:rPr lang="ru-RU" sz="2800" dirty="0">
                <a:solidFill>
                  <a:srgbClr val="C00000"/>
                </a:solidFill>
                <a:latin typeface="Arial Black" panose="020B0A04020102020204" pitchFamily="34" charset="0"/>
              </a:rPr>
              <a:t> </a:t>
            </a:r>
            <a:r>
              <a:rPr lang="ru-RU" sz="2800" dirty="0" err="1">
                <a:solidFill>
                  <a:srgbClr val="C00000"/>
                </a:solidFill>
                <a:latin typeface="Arial Black" panose="020B0A04020102020204" pitchFamily="34" charset="0"/>
              </a:rPr>
              <a:t>освіти</a:t>
            </a:r>
            <a:r>
              <a:rPr lang="ru-RU" sz="2800" dirty="0">
                <a:solidFill>
                  <a:srgbClr val="C00000"/>
                </a:solidFill>
                <a:latin typeface="Arial Black" panose="020B0A04020102020204" pitchFamily="34" charset="0"/>
              </a:rPr>
              <a:t> та </a:t>
            </a:r>
            <a:r>
              <a:rPr lang="ru-RU" sz="2800" dirty="0" err="1">
                <a:solidFill>
                  <a:srgbClr val="C00000"/>
                </a:solidFill>
                <a:latin typeface="Arial Black" panose="020B0A04020102020204" pitchFamily="34" charset="0"/>
              </a:rPr>
              <a:t>Методичними</a:t>
            </a:r>
            <a:r>
              <a:rPr lang="ru-RU" sz="2800" dirty="0">
                <a:solidFill>
                  <a:srgbClr val="C00000"/>
                </a:solidFill>
                <a:latin typeface="Arial Black" panose="020B0A04020102020204" pitchFamily="34" charset="0"/>
              </a:rPr>
              <a:t> </a:t>
            </a:r>
            <a:r>
              <a:rPr lang="ru-RU" sz="2800" dirty="0" err="1">
                <a:solidFill>
                  <a:srgbClr val="C00000"/>
                </a:solidFill>
                <a:latin typeface="Arial Black" panose="020B0A04020102020204" pitchFamily="34" charset="0"/>
              </a:rPr>
              <a:t>рекомендаціями</a:t>
            </a:r>
            <a:r>
              <a:rPr lang="ru-RU" sz="2800" dirty="0">
                <a:solidFill>
                  <a:srgbClr val="C00000"/>
                </a:solidFill>
                <a:latin typeface="Arial Black" panose="020B0A04020102020204" pitchFamily="34" charset="0"/>
              </a:rPr>
              <a:t> до Базового компонента. </a:t>
            </a:r>
          </a:p>
        </p:txBody>
      </p:sp>
      <p:pic>
        <p:nvPicPr>
          <p:cNvPr id="4" name="Рисунок 3">
            <a:extLst>
              <a:ext uri="{FF2B5EF4-FFF2-40B4-BE49-F238E27FC236}">
                <a16:creationId xmlns:a16="http://schemas.microsoft.com/office/drawing/2014/main" id="{5ED5B5C9-30DA-40A8-9B33-E3D2EB615B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01244" y="4852207"/>
            <a:ext cx="2329339" cy="1634014"/>
          </a:xfrm>
          <a:prstGeom prst="rect">
            <a:avLst/>
          </a:prstGeom>
        </p:spPr>
      </p:pic>
    </p:spTree>
    <p:extLst>
      <p:ext uri="{BB962C8B-B14F-4D97-AF65-F5344CB8AC3E}">
        <p14:creationId xmlns:p14="http://schemas.microsoft.com/office/powerpoint/2010/main" val="952933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pattFill prst="ltHorz">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2775BDBC-29A6-4BEA-95AB-CDD81849F569}"/>
              </a:ext>
            </a:extLst>
          </p:cNvPr>
          <p:cNvSpPr/>
          <p:nvPr/>
        </p:nvSpPr>
        <p:spPr>
          <a:xfrm>
            <a:off x="256032" y="371779"/>
            <a:ext cx="11795760" cy="1938992"/>
          </a:xfrm>
          <a:prstGeom prst="rect">
            <a:avLst/>
          </a:prstGeom>
          <a:solidFill>
            <a:schemeClr val="accent2">
              <a:lumMod val="20000"/>
              <a:lumOff val="80000"/>
            </a:schemeClr>
          </a:solidFill>
        </p:spPr>
        <p:txBody>
          <a:bodyPr wrap="square">
            <a:spAutoFit/>
          </a:bodyPr>
          <a:lstStyle/>
          <a:p>
            <a:pPr algn="ctr"/>
            <a:r>
              <a:rPr lang="ru-RU" sz="4000" dirty="0" err="1">
                <a:solidFill>
                  <a:schemeClr val="accent1">
                    <a:lumMod val="50000"/>
                  </a:schemeClr>
                </a:solidFill>
                <a:latin typeface="Arial Black" panose="020B0A04020102020204" pitchFamily="34" charset="0"/>
              </a:rPr>
              <a:t>Законодавча</a:t>
            </a:r>
            <a:r>
              <a:rPr lang="ru-RU" sz="4000" dirty="0">
                <a:solidFill>
                  <a:schemeClr val="accent1">
                    <a:lumMod val="50000"/>
                  </a:schemeClr>
                </a:solidFill>
                <a:latin typeface="Arial Black" panose="020B0A04020102020204" pitchFamily="34" charset="0"/>
              </a:rPr>
              <a:t> база з </a:t>
            </a:r>
            <a:r>
              <a:rPr lang="ru-RU" sz="4000" dirty="0" err="1">
                <a:solidFill>
                  <a:schemeClr val="accent1">
                    <a:lumMod val="50000"/>
                  </a:schemeClr>
                </a:solidFill>
                <a:latin typeface="Arial Black" panose="020B0A04020102020204" pitchFamily="34" charset="0"/>
              </a:rPr>
              <a:t>організації</a:t>
            </a:r>
            <a:r>
              <a:rPr lang="ru-RU" sz="4000" dirty="0">
                <a:solidFill>
                  <a:schemeClr val="accent1">
                    <a:lumMod val="50000"/>
                  </a:schemeClr>
                </a:solidFill>
                <a:latin typeface="Arial Black" panose="020B0A04020102020204" pitchFamily="34" charset="0"/>
              </a:rPr>
              <a:t> </a:t>
            </a:r>
            <a:r>
              <a:rPr lang="ru-RU" sz="4000" dirty="0" err="1">
                <a:solidFill>
                  <a:schemeClr val="accent1">
                    <a:lumMod val="50000"/>
                  </a:schemeClr>
                </a:solidFill>
                <a:latin typeface="Arial Black" panose="020B0A04020102020204" pitchFamily="34" charset="0"/>
              </a:rPr>
              <a:t>освітнього</a:t>
            </a:r>
            <a:r>
              <a:rPr lang="ru-RU" sz="4000" dirty="0">
                <a:solidFill>
                  <a:schemeClr val="accent1">
                    <a:lumMod val="50000"/>
                  </a:schemeClr>
                </a:solidFill>
                <a:latin typeface="Arial Black" panose="020B0A04020102020204" pitchFamily="34" charset="0"/>
              </a:rPr>
              <a:t> </a:t>
            </a:r>
            <a:r>
              <a:rPr lang="ru-RU" sz="4000" dirty="0" err="1">
                <a:solidFill>
                  <a:schemeClr val="accent1">
                    <a:lumMod val="50000"/>
                  </a:schemeClr>
                </a:solidFill>
                <a:latin typeface="Arial Black" panose="020B0A04020102020204" pitchFamily="34" charset="0"/>
              </a:rPr>
              <a:t>процесу</a:t>
            </a:r>
            <a:r>
              <a:rPr lang="ru-RU" sz="4000" dirty="0">
                <a:solidFill>
                  <a:schemeClr val="accent1">
                    <a:lumMod val="50000"/>
                  </a:schemeClr>
                </a:solidFill>
                <a:latin typeface="Arial Black" panose="020B0A04020102020204" pitchFamily="34" charset="0"/>
              </a:rPr>
              <a:t> та </a:t>
            </a:r>
            <a:r>
              <a:rPr lang="ru-RU" sz="4000" dirty="0" err="1">
                <a:solidFill>
                  <a:schemeClr val="accent1">
                    <a:lumMod val="50000"/>
                  </a:schemeClr>
                </a:solidFill>
                <a:latin typeface="Arial Black" panose="020B0A04020102020204" pitchFamily="34" charset="0"/>
              </a:rPr>
              <a:t>пріоритетні</a:t>
            </a:r>
            <a:r>
              <a:rPr lang="ru-RU" sz="4000" dirty="0">
                <a:solidFill>
                  <a:schemeClr val="accent1">
                    <a:lumMod val="50000"/>
                  </a:schemeClr>
                </a:solidFill>
                <a:latin typeface="Arial Black" panose="020B0A04020102020204" pitchFamily="34" charset="0"/>
              </a:rPr>
              <a:t> </a:t>
            </a:r>
            <a:r>
              <a:rPr lang="ru-RU" sz="4000" dirty="0" err="1">
                <a:solidFill>
                  <a:schemeClr val="accent1">
                    <a:lumMod val="50000"/>
                  </a:schemeClr>
                </a:solidFill>
                <a:latin typeface="Arial Black" panose="020B0A04020102020204" pitchFamily="34" charset="0"/>
              </a:rPr>
              <a:t>напрями</a:t>
            </a:r>
            <a:r>
              <a:rPr lang="ru-RU" sz="4000" dirty="0">
                <a:solidFill>
                  <a:schemeClr val="accent1">
                    <a:lumMod val="50000"/>
                  </a:schemeClr>
                </a:solidFill>
                <a:latin typeface="Arial Black" panose="020B0A04020102020204" pitchFamily="34" charset="0"/>
              </a:rPr>
              <a:t> </a:t>
            </a:r>
            <a:r>
              <a:rPr lang="ru-RU" sz="4000" dirty="0" err="1">
                <a:solidFill>
                  <a:schemeClr val="accent1">
                    <a:lumMod val="50000"/>
                  </a:schemeClr>
                </a:solidFill>
                <a:latin typeface="Arial Black" panose="020B0A04020102020204" pitchFamily="34" charset="0"/>
              </a:rPr>
              <a:t>роботи</a:t>
            </a:r>
            <a:r>
              <a:rPr lang="ru-RU" sz="4000" dirty="0">
                <a:solidFill>
                  <a:schemeClr val="accent1">
                    <a:lumMod val="50000"/>
                  </a:schemeClr>
                </a:solidFill>
                <a:latin typeface="Arial Black" panose="020B0A04020102020204" pitchFamily="34" charset="0"/>
              </a:rPr>
              <a:t> ЗДО</a:t>
            </a:r>
            <a:endParaRPr lang="uk-UA" sz="4000" dirty="0">
              <a:solidFill>
                <a:schemeClr val="accent1">
                  <a:lumMod val="50000"/>
                </a:schemeClr>
              </a:solidFill>
              <a:latin typeface="Arial Black" panose="020B0A04020102020204" pitchFamily="34" charset="0"/>
            </a:endParaRPr>
          </a:p>
        </p:txBody>
      </p:sp>
      <p:sp>
        <p:nvSpPr>
          <p:cNvPr id="3" name="Прямокутник 2">
            <a:extLst>
              <a:ext uri="{FF2B5EF4-FFF2-40B4-BE49-F238E27FC236}">
                <a16:creationId xmlns:a16="http://schemas.microsoft.com/office/drawing/2014/main" id="{F98BD290-90F6-46ED-9075-FB4FDE354958}"/>
              </a:ext>
            </a:extLst>
          </p:cNvPr>
          <p:cNvSpPr/>
          <p:nvPr/>
        </p:nvSpPr>
        <p:spPr>
          <a:xfrm>
            <a:off x="932688" y="4783866"/>
            <a:ext cx="10735056" cy="1569660"/>
          </a:xfrm>
          <a:prstGeom prst="rect">
            <a:avLst/>
          </a:prstGeom>
          <a:solidFill>
            <a:schemeClr val="accent4">
              <a:lumMod val="20000"/>
              <a:lumOff val="80000"/>
            </a:schemeClr>
          </a:solidFill>
        </p:spPr>
        <p:txBody>
          <a:bodyPr wrap="square">
            <a:spAutoFit/>
          </a:bodyPr>
          <a:lstStyle/>
          <a:p>
            <a:r>
              <a:rPr lang="ru-RU" dirty="0"/>
              <a:t> </a:t>
            </a:r>
            <a:r>
              <a:rPr lang="ru-RU" sz="3200" dirty="0" err="1">
                <a:solidFill>
                  <a:srgbClr val="C00000"/>
                </a:solidFill>
                <a:latin typeface="Arial Black" panose="020B0A04020102020204" pitchFamily="34" charset="0"/>
              </a:rPr>
              <a:t>Новий</a:t>
            </a:r>
            <a:r>
              <a:rPr lang="ru-RU" sz="3200" dirty="0">
                <a:solidFill>
                  <a:srgbClr val="C00000"/>
                </a:solidFill>
                <a:latin typeface="Arial Black" panose="020B0A04020102020204" pitchFamily="34" charset="0"/>
              </a:rPr>
              <a:t> Закон «Про </a:t>
            </a:r>
            <a:r>
              <a:rPr lang="ru-RU" sz="3200" dirty="0" err="1">
                <a:solidFill>
                  <a:srgbClr val="C00000"/>
                </a:solidFill>
                <a:latin typeface="Arial Black" panose="020B0A04020102020204" pitchFamily="34" charset="0"/>
              </a:rPr>
              <a:t>дошкільну</a:t>
            </a:r>
            <a:r>
              <a:rPr lang="ru-RU" sz="3200" dirty="0">
                <a:solidFill>
                  <a:srgbClr val="C00000"/>
                </a:solidFill>
                <a:latin typeface="Arial Black" panose="020B0A04020102020204" pitchFamily="34" charset="0"/>
              </a:rPr>
              <a:t> </a:t>
            </a:r>
            <a:r>
              <a:rPr lang="ru-RU" sz="3200" dirty="0" err="1">
                <a:solidFill>
                  <a:srgbClr val="C00000"/>
                </a:solidFill>
                <a:latin typeface="Arial Black" panose="020B0A04020102020204" pitchFamily="34" charset="0"/>
              </a:rPr>
              <a:t>освіту</a:t>
            </a:r>
            <a:r>
              <a:rPr lang="ru-RU" sz="3200" dirty="0">
                <a:solidFill>
                  <a:srgbClr val="C00000"/>
                </a:solidFill>
                <a:latin typeface="Arial Black" panose="020B0A04020102020204" pitchFamily="34" charset="0"/>
              </a:rPr>
              <a:t>», </a:t>
            </a:r>
            <a:r>
              <a:rPr lang="ru-RU" sz="3200" dirty="0" err="1">
                <a:solidFill>
                  <a:srgbClr val="C00000"/>
                </a:solidFill>
                <a:latin typeface="Arial Black" panose="020B0A04020102020204" pitchFamily="34" charset="0"/>
              </a:rPr>
              <a:t>ухвалений</a:t>
            </a:r>
            <a:r>
              <a:rPr lang="ru-RU" sz="3200" dirty="0">
                <a:solidFill>
                  <a:srgbClr val="C00000"/>
                </a:solidFill>
                <a:latin typeface="Arial Black" panose="020B0A04020102020204" pitchFamily="34" charset="0"/>
              </a:rPr>
              <a:t> Верховною Радою </a:t>
            </a:r>
            <a:r>
              <a:rPr lang="ru-RU" sz="3200" dirty="0" err="1">
                <a:solidFill>
                  <a:srgbClr val="C00000"/>
                </a:solidFill>
                <a:latin typeface="Arial Black" panose="020B0A04020102020204" pitchFamily="34" charset="0"/>
              </a:rPr>
              <a:t>України</a:t>
            </a:r>
            <a:r>
              <a:rPr lang="ru-RU" sz="3200" dirty="0">
                <a:solidFill>
                  <a:srgbClr val="C00000"/>
                </a:solidFill>
                <a:latin typeface="Arial Black" panose="020B0A04020102020204" pitchFamily="34" charset="0"/>
              </a:rPr>
              <a:t> 06.06.2024 буде введено в </a:t>
            </a:r>
            <a:r>
              <a:rPr lang="ru-RU" sz="3200" dirty="0" err="1">
                <a:solidFill>
                  <a:srgbClr val="C00000"/>
                </a:solidFill>
                <a:latin typeface="Arial Black" panose="020B0A04020102020204" pitchFamily="34" charset="0"/>
              </a:rPr>
              <a:t>дію</a:t>
            </a:r>
            <a:r>
              <a:rPr lang="ru-RU" sz="3200" dirty="0">
                <a:solidFill>
                  <a:srgbClr val="C00000"/>
                </a:solidFill>
                <a:latin typeface="Arial Black" panose="020B0A04020102020204" pitchFamily="34" charset="0"/>
              </a:rPr>
              <a:t> 01.01.2025.</a:t>
            </a:r>
            <a:endParaRPr lang="uk-UA" sz="3200" dirty="0">
              <a:solidFill>
                <a:srgbClr val="C00000"/>
              </a:solidFill>
              <a:latin typeface="Arial Black" panose="020B0A04020102020204" pitchFamily="34" charset="0"/>
            </a:endParaRPr>
          </a:p>
        </p:txBody>
      </p:sp>
      <p:pic>
        <p:nvPicPr>
          <p:cNvPr id="4" name="Рисунок 3">
            <a:extLst>
              <a:ext uri="{FF2B5EF4-FFF2-40B4-BE49-F238E27FC236}">
                <a16:creationId xmlns:a16="http://schemas.microsoft.com/office/drawing/2014/main" id="{7189D771-7267-4C4A-AEDD-D074B29036A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1237" b="10082"/>
          <a:stretch/>
        </p:blipFill>
        <p:spPr>
          <a:xfrm>
            <a:off x="3728656" y="2386031"/>
            <a:ext cx="3623120" cy="2322575"/>
          </a:xfrm>
          <a:prstGeom prst="rect">
            <a:avLst/>
          </a:prstGeom>
        </p:spPr>
      </p:pic>
    </p:spTree>
    <p:extLst>
      <p:ext uri="{BB962C8B-B14F-4D97-AF65-F5344CB8AC3E}">
        <p14:creationId xmlns:p14="http://schemas.microsoft.com/office/powerpoint/2010/main" val="3737320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39000">
              <a:schemeClr val="accent4">
                <a:lumMod val="40000"/>
                <a:lumOff val="60000"/>
              </a:schemeClr>
            </a:gs>
            <a:gs pos="7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8323D0DF-238D-4B21-A252-26839BF186EE}"/>
              </a:ext>
            </a:extLst>
          </p:cNvPr>
          <p:cNvSpPr/>
          <p:nvPr/>
        </p:nvSpPr>
        <p:spPr>
          <a:xfrm>
            <a:off x="387096" y="396533"/>
            <a:ext cx="6150864" cy="4832092"/>
          </a:xfrm>
          <a:prstGeom prst="rect">
            <a:avLst/>
          </a:prstGeom>
          <a:solidFill>
            <a:schemeClr val="accent1">
              <a:lumMod val="75000"/>
            </a:schemeClr>
          </a:solidFill>
        </p:spPr>
        <p:txBody>
          <a:bodyPr wrap="square">
            <a:spAutoFit/>
          </a:bodyPr>
          <a:lstStyle/>
          <a:p>
            <a:r>
              <a:rPr lang="uk-UA" sz="2800" i="1" dirty="0">
                <a:solidFill>
                  <a:schemeClr val="bg1"/>
                </a:solidFill>
                <a:latin typeface="Arial Black" panose="020B0A04020102020204" pitchFamily="34" charset="0"/>
              </a:rPr>
              <a:t>Одним із важливих аспектів роботи закладів дошкільної освіти  у воєнний час безперечно є безпека:</a:t>
            </a:r>
          </a:p>
          <a:p>
            <a:r>
              <a:rPr lang="uk-UA" sz="2800" i="1" dirty="0">
                <a:solidFill>
                  <a:schemeClr val="bg1"/>
                </a:solidFill>
                <a:latin typeface="Arial Black" panose="020B0A04020102020204" pitchFamily="34" charset="0"/>
              </a:rPr>
              <a:t> </a:t>
            </a:r>
          </a:p>
          <a:p>
            <a:pPr marL="457200" indent="-457200">
              <a:buFont typeface="Wingdings" panose="05000000000000000000" pitchFamily="2" charset="2"/>
              <a:buChar char="ü"/>
            </a:pPr>
            <a:r>
              <a:rPr lang="uk-UA" sz="2800" i="1" dirty="0">
                <a:solidFill>
                  <a:schemeClr val="bg1"/>
                </a:solidFill>
                <a:latin typeface="Arial Black" panose="020B0A04020102020204" pitchFamily="34" charset="0"/>
              </a:rPr>
              <a:t>від створення безпечного освітнього простору</a:t>
            </a:r>
          </a:p>
          <a:p>
            <a:pPr marL="457200" indent="-457200">
              <a:buFont typeface="Wingdings" panose="05000000000000000000" pitchFamily="2" charset="2"/>
              <a:buChar char="ü"/>
            </a:pPr>
            <a:endParaRPr lang="uk-UA" sz="2800" i="1" dirty="0">
              <a:solidFill>
                <a:schemeClr val="bg1"/>
              </a:solidFill>
              <a:latin typeface="Arial Black" panose="020B0A04020102020204" pitchFamily="34" charset="0"/>
            </a:endParaRPr>
          </a:p>
          <a:p>
            <a:pPr marL="457200" indent="-457200">
              <a:buFont typeface="Wingdings" panose="05000000000000000000" pitchFamily="2" charset="2"/>
              <a:buChar char="ü"/>
            </a:pPr>
            <a:r>
              <a:rPr lang="uk-UA" sz="2800" i="1" dirty="0">
                <a:solidFill>
                  <a:schemeClr val="bg1"/>
                </a:solidFill>
                <a:latin typeface="Arial Black" panose="020B0A04020102020204" pitchFamily="34" charset="0"/>
              </a:rPr>
              <a:t>до формування конструктивної поведінки в загрозливих ситуаціях.</a:t>
            </a:r>
          </a:p>
        </p:txBody>
      </p:sp>
      <p:pic>
        <p:nvPicPr>
          <p:cNvPr id="3" name="Рисунок 2">
            <a:extLst>
              <a:ext uri="{FF2B5EF4-FFF2-40B4-BE49-F238E27FC236}">
                <a16:creationId xmlns:a16="http://schemas.microsoft.com/office/drawing/2014/main" id="{6E7D7519-4D93-42EF-B0BD-4B5240AA56B5}"/>
              </a:ext>
            </a:extLst>
          </p:cNvPr>
          <p:cNvPicPr>
            <a:picLocks noChangeAspect="1"/>
          </p:cNvPicPr>
          <p:nvPr/>
        </p:nvPicPr>
        <p:blipFill>
          <a:blip r:embed="rId2"/>
          <a:stretch>
            <a:fillRect/>
          </a:stretch>
        </p:blipFill>
        <p:spPr>
          <a:xfrm>
            <a:off x="6651498" y="214884"/>
            <a:ext cx="2857500" cy="1600200"/>
          </a:xfrm>
          <a:prstGeom prst="rect">
            <a:avLst/>
          </a:prstGeom>
        </p:spPr>
      </p:pic>
      <p:pic>
        <p:nvPicPr>
          <p:cNvPr id="4" name="Рисунок 3">
            <a:extLst>
              <a:ext uri="{FF2B5EF4-FFF2-40B4-BE49-F238E27FC236}">
                <a16:creationId xmlns:a16="http://schemas.microsoft.com/office/drawing/2014/main" id="{D819D7F3-E4F8-4390-B45B-2FC173DA84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89720" y="1086229"/>
            <a:ext cx="2734056" cy="2516507"/>
          </a:xfrm>
          <a:prstGeom prst="rect">
            <a:avLst/>
          </a:prstGeom>
        </p:spPr>
      </p:pic>
      <p:pic>
        <p:nvPicPr>
          <p:cNvPr id="5" name="Рисунок 4">
            <a:extLst>
              <a:ext uri="{FF2B5EF4-FFF2-40B4-BE49-F238E27FC236}">
                <a16:creationId xmlns:a16="http://schemas.microsoft.com/office/drawing/2014/main" id="{6A1F11BD-6750-4A40-A132-1EFDEC0D8B6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100756" y="3602737"/>
            <a:ext cx="3387411" cy="2715768"/>
          </a:xfrm>
          <a:prstGeom prst="rect">
            <a:avLst/>
          </a:prstGeom>
        </p:spPr>
      </p:pic>
    </p:spTree>
    <p:extLst>
      <p:ext uri="{BB962C8B-B14F-4D97-AF65-F5344CB8AC3E}">
        <p14:creationId xmlns:p14="http://schemas.microsoft.com/office/powerpoint/2010/main" val="188586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pattFill prst="ltHorz">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B9F22D3B-1D5A-40F4-BE1F-E363C9F46CE0}"/>
              </a:ext>
            </a:extLst>
          </p:cNvPr>
          <p:cNvSpPr/>
          <p:nvPr/>
        </p:nvSpPr>
        <p:spPr>
          <a:xfrm>
            <a:off x="265176" y="0"/>
            <a:ext cx="11228832" cy="6247864"/>
          </a:xfrm>
          <a:prstGeom prst="rect">
            <a:avLst/>
          </a:prstGeom>
          <a:solidFill>
            <a:schemeClr val="accent4">
              <a:lumMod val="20000"/>
              <a:lumOff val="80000"/>
            </a:schemeClr>
          </a:solidFill>
        </p:spPr>
        <p:txBody>
          <a:bodyPr wrap="square">
            <a:spAutoFit/>
          </a:bodyPr>
          <a:lstStyle/>
          <a:p>
            <a:r>
              <a:rPr lang="uk-UA" sz="2800" dirty="0">
                <a:solidFill>
                  <a:srgbClr val="C00000"/>
                </a:solidFill>
                <a:latin typeface="Arial Black" panose="020B0A04020102020204" pitchFamily="34" charset="0"/>
              </a:rPr>
              <a:t>У листі МОН «Рекомендації щодо організації освітнього процесу в закладах дошкільної освіти  у 2024/2025 навчальному році» (від 27.08.2024 № 1/15368-24)</a:t>
            </a:r>
            <a:r>
              <a:rPr lang="uk-UA" dirty="0">
                <a:solidFill>
                  <a:srgbClr val="0000FF"/>
                </a:solidFill>
                <a:latin typeface="Arial Black" panose="020B0A04020102020204" pitchFamily="34" charset="0"/>
              </a:rPr>
              <a:t>,</a:t>
            </a:r>
            <a:r>
              <a:rPr lang="uk-UA" dirty="0">
                <a:latin typeface="Arial Black" panose="020B0A04020102020204" pitchFamily="34" charset="0"/>
              </a:rPr>
              <a:t> </a:t>
            </a:r>
            <a:r>
              <a:rPr lang="uk-UA" sz="2800" i="1" dirty="0">
                <a:solidFill>
                  <a:srgbClr val="0000FF"/>
                </a:solidFill>
                <a:latin typeface="Arial Black" panose="020B0A04020102020204" pitchFamily="34" charset="0"/>
              </a:rPr>
              <a:t>визначені </a:t>
            </a:r>
            <a:r>
              <a:rPr lang="uk-UA" sz="2800" i="1" dirty="0" err="1">
                <a:solidFill>
                  <a:srgbClr val="0000FF"/>
                </a:solidFill>
                <a:latin typeface="Arial Black" panose="020B0A04020102020204" pitchFamily="34" charset="0"/>
              </a:rPr>
              <a:t>приоритетні</a:t>
            </a:r>
            <a:r>
              <a:rPr lang="uk-UA" sz="2800" i="1" dirty="0">
                <a:solidFill>
                  <a:srgbClr val="0000FF"/>
                </a:solidFill>
                <a:latin typeface="Arial Black" panose="020B0A04020102020204" pitchFamily="34" charset="0"/>
              </a:rPr>
              <a:t> напрями роботи:</a:t>
            </a:r>
          </a:p>
          <a:p>
            <a:r>
              <a:rPr lang="uk-UA" sz="3600" dirty="0">
                <a:solidFill>
                  <a:srgbClr val="006600"/>
                </a:solidFill>
                <a:latin typeface="Arial Black" panose="020B0A04020102020204" pitchFamily="34" charset="0"/>
              </a:rPr>
              <a:t>•	безпечність освітнього середовища;</a:t>
            </a:r>
          </a:p>
          <a:p>
            <a:r>
              <a:rPr lang="uk-UA" sz="3600" dirty="0">
                <a:solidFill>
                  <a:srgbClr val="006600"/>
                </a:solidFill>
                <a:latin typeface="Arial Black" panose="020B0A04020102020204" pitchFamily="34" charset="0"/>
              </a:rPr>
              <a:t>•	забезпечення доступності та якості освіти для всіх дітей, незалежно від їхнього місця проживання чи соціального статусу. </a:t>
            </a:r>
          </a:p>
          <a:p>
            <a:r>
              <a:rPr lang="uk-UA" sz="3600" dirty="0">
                <a:solidFill>
                  <a:srgbClr val="006600"/>
                </a:solidFill>
                <a:latin typeface="Arial Black" panose="020B0A04020102020204" pitchFamily="34" charset="0"/>
              </a:rPr>
              <a:t>• </a:t>
            </a:r>
            <a:r>
              <a:rPr lang="uk-UA" sz="3200" dirty="0">
                <a:solidFill>
                  <a:srgbClr val="006600"/>
                </a:solidFill>
                <a:latin typeface="Arial Black" panose="020B0A04020102020204" pitchFamily="34" charset="0"/>
              </a:rPr>
              <a:t>Особлива увага приділятиметься дітям із ООП та дітям із сімей, що постраждали від війни.</a:t>
            </a:r>
          </a:p>
        </p:txBody>
      </p:sp>
    </p:spTree>
    <p:extLst>
      <p:ext uri="{BB962C8B-B14F-4D97-AF65-F5344CB8AC3E}">
        <p14:creationId xmlns:p14="http://schemas.microsoft.com/office/powerpoint/2010/main" val="1791286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ltHorz">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F648DDDB-9899-42BE-8EA9-F9E51B465126}"/>
              </a:ext>
            </a:extLst>
          </p:cNvPr>
          <p:cNvSpPr/>
          <p:nvPr/>
        </p:nvSpPr>
        <p:spPr>
          <a:xfrm>
            <a:off x="155448" y="117693"/>
            <a:ext cx="9290304" cy="6740307"/>
          </a:xfrm>
          <a:prstGeom prst="rect">
            <a:avLst/>
          </a:prstGeom>
          <a:solidFill>
            <a:schemeClr val="accent4">
              <a:lumMod val="20000"/>
              <a:lumOff val="80000"/>
            </a:schemeClr>
          </a:solidFill>
        </p:spPr>
        <p:txBody>
          <a:bodyPr wrap="square">
            <a:spAutoFit/>
          </a:bodyPr>
          <a:lstStyle/>
          <a:p>
            <a:r>
              <a:rPr lang="ru-RU" sz="3200" dirty="0">
                <a:solidFill>
                  <a:srgbClr val="C00000"/>
                </a:solidFill>
                <a:latin typeface="Arial Black" panose="020B0A04020102020204" pitchFamily="34" charset="0"/>
              </a:rPr>
              <a:t>Наказом </a:t>
            </a:r>
            <a:r>
              <a:rPr lang="ru-RU" sz="3200" dirty="0" err="1">
                <a:solidFill>
                  <a:srgbClr val="C00000"/>
                </a:solidFill>
                <a:latin typeface="Arial Black" panose="020B0A04020102020204" pitchFamily="34" charset="0"/>
              </a:rPr>
              <a:t>Міністерства</a:t>
            </a:r>
            <a:r>
              <a:rPr lang="ru-RU" sz="3200" dirty="0">
                <a:solidFill>
                  <a:srgbClr val="C00000"/>
                </a:solidFill>
                <a:latin typeface="Arial Black" panose="020B0A04020102020204" pitchFamily="34" charset="0"/>
              </a:rPr>
              <a:t> </a:t>
            </a:r>
            <a:r>
              <a:rPr lang="ru-RU" sz="3200" dirty="0" err="1">
                <a:solidFill>
                  <a:srgbClr val="C00000"/>
                </a:solidFill>
                <a:latin typeface="Arial Black" panose="020B0A04020102020204" pitchFamily="34" charset="0"/>
              </a:rPr>
              <a:t>охорони</a:t>
            </a:r>
            <a:r>
              <a:rPr lang="ru-RU" sz="3200" dirty="0">
                <a:solidFill>
                  <a:srgbClr val="C00000"/>
                </a:solidFill>
                <a:latin typeface="Arial Black" panose="020B0A04020102020204" pitchFamily="34" charset="0"/>
              </a:rPr>
              <a:t> </a:t>
            </a:r>
            <a:r>
              <a:rPr lang="ru-RU" sz="3200" dirty="0" err="1">
                <a:solidFill>
                  <a:srgbClr val="C00000"/>
                </a:solidFill>
                <a:latin typeface="Arial Black" panose="020B0A04020102020204" pitchFamily="34" charset="0"/>
              </a:rPr>
              <a:t>здоров'я</a:t>
            </a:r>
            <a:r>
              <a:rPr lang="ru-RU" sz="3200" dirty="0">
                <a:solidFill>
                  <a:srgbClr val="C00000"/>
                </a:solidFill>
                <a:latin typeface="Arial Black" panose="020B0A04020102020204" pitchFamily="34" charset="0"/>
              </a:rPr>
              <a:t> </a:t>
            </a:r>
            <a:r>
              <a:rPr lang="ru-RU" sz="3200" dirty="0" err="1">
                <a:solidFill>
                  <a:srgbClr val="C00000"/>
                </a:solidFill>
                <a:latin typeface="Arial Black" panose="020B0A04020102020204" pitchFamily="34" charset="0"/>
              </a:rPr>
              <a:t>України</a:t>
            </a:r>
            <a:r>
              <a:rPr lang="ru-RU" sz="3200" dirty="0">
                <a:solidFill>
                  <a:srgbClr val="C00000"/>
                </a:solidFill>
                <a:latin typeface="Arial Black" panose="020B0A04020102020204" pitchFamily="34" charset="0"/>
              </a:rPr>
              <a:t> </a:t>
            </a:r>
            <a:r>
              <a:rPr lang="ru-RU" sz="3200" dirty="0" err="1">
                <a:solidFill>
                  <a:srgbClr val="C00000"/>
                </a:solidFill>
                <a:latin typeface="Arial Black" panose="020B0A04020102020204" pitchFamily="34" charset="0"/>
              </a:rPr>
              <a:t>від</a:t>
            </a:r>
            <a:r>
              <a:rPr lang="ru-RU" sz="3200" dirty="0">
                <a:solidFill>
                  <a:srgbClr val="C00000"/>
                </a:solidFill>
                <a:latin typeface="Arial Black" panose="020B0A04020102020204" pitchFamily="34" charset="0"/>
              </a:rPr>
              <a:t> 25.07.2023 №1351 </a:t>
            </a:r>
          </a:p>
          <a:p>
            <a:endParaRPr lang="ru-RU" sz="3200" i="1" dirty="0">
              <a:solidFill>
                <a:srgbClr val="C00000"/>
              </a:solidFill>
              <a:latin typeface="Arial Black" panose="020B0A04020102020204" pitchFamily="34" charset="0"/>
            </a:endParaRPr>
          </a:p>
          <a:p>
            <a:r>
              <a:rPr lang="ru-RU" sz="2800" i="1" dirty="0" err="1">
                <a:solidFill>
                  <a:srgbClr val="0000CC"/>
                </a:solidFill>
                <a:latin typeface="Arial Black" panose="020B0A04020102020204" pitchFamily="34" charset="0"/>
              </a:rPr>
              <a:t>затверджено</a:t>
            </a:r>
            <a:r>
              <a:rPr lang="ru-RU" sz="2800" i="1" dirty="0">
                <a:solidFill>
                  <a:srgbClr val="0000CC"/>
                </a:solidFill>
                <a:latin typeface="Arial Black" panose="020B0A04020102020204" pitchFamily="34" charset="0"/>
              </a:rPr>
              <a:t> Порядок </a:t>
            </a:r>
            <a:r>
              <a:rPr lang="ru-RU" sz="2800" i="1" dirty="0" err="1">
                <a:solidFill>
                  <a:srgbClr val="0000CC"/>
                </a:solidFill>
                <a:latin typeface="Arial Black" panose="020B0A04020102020204" pitchFamily="34" charset="0"/>
              </a:rPr>
              <a:t>проведення</a:t>
            </a:r>
            <a:r>
              <a:rPr lang="ru-RU" sz="2800" i="1" dirty="0">
                <a:solidFill>
                  <a:srgbClr val="0000CC"/>
                </a:solidFill>
                <a:latin typeface="Arial Black" panose="020B0A04020102020204" pitchFamily="34" charset="0"/>
              </a:rPr>
              <a:t> </a:t>
            </a:r>
            <a:r>
              <a:rPr lang="ru-RU" sz="2800" i="1" dirty="0" err="1">
                <a:solidFill>
                  <a:srgbClr val="0000CC"/>
                </a:solidFill>
                <a:latin typeface="Arial Black" panose="020B0A04020102020204" pitchFamily="34" charset="0"/>
              </a:rPr>
              <a:t>медичного</a:t>
            </a:r>
            <a:r>
              <a:rPr lang="ru-RU" sz="2800" i="1" dirty="0">
                <a:solidFill>
                  <a:srgbClr val="0000CC"/>
                </a:solidFill>
                <a:latin typeface="Arial Black" panose="020B0A04020102020204" pitchFamily="34" charset="0"/>
              </a:rPr>
              <a:t> </a:t>
            </a:r>
            <a:r>
              <a:rPr lang="ru-RU" sz="2800" i="1" dirty="0" err="1">
                <a:solidFill>
                  <a:srgbClr val="0000CC"/>
                </a:solidFill>
                <a:latin typeface="Arial Black" panose="020B0A04020102020204" pitchFamily="34" charset="0"/>
              </a:rPr>
              <a:t>огляду</a:t>
            </a:r>
            <a:r>
              <a:rPr lang="ru-RU" sz="2800" i="1" dirty="0">
                <a:solidFill>
                  <a:srgbClr val="0000CC"/>
                </a:solidFill>
                <a:latin typeface="Arial Black" panose="020B0A04020102020204" pitchFamily="34" charset="0"/>
              </a:rPr>
              <a:t> </a:t>
            </a:r>
            <a:r>
              <a:rPr lang="ru-RU" sz="2800" i="1" dirty="0" err="1">
                <a:solidFill>
                  <a:srgbClr val="0000CC"/>
                </a:solidFill>
                <a:latin typeface="Arial Black" panose="020B0A04020102020204" pitchFamily="34" charset="0"/>
              </a:rPr>
              <a:t>дітей</a:t>
            </a:r>
            <a:r>
              <a:rPr lang="ru-RU" sz="2800" i="1" dirty="0">
                <a:solidFill>
                  <a:srgbClr val="0000CC"/>
                </a:solidFill>
                <a:latin typeface="Arial Black" panose="020B0A04020102020204" pitchFamily="34" charset="0"/>
              </a:rPr>
              <a:t> та </a:t>
            </a:r>
            <a:r>
              <a:rPr lang="ru-RU" sz="2800" i="1" dirty="0" err="1">
                <a:solidFill>
                  <a:srgbClr val="0000CC"/>
                </a:solidFill>
                <a:latin typeface="Arial Black" panose="020B0A04020102020204" pitchFamily="34" charset="0"/>
              </a:rPr>
              <a:t>інших</a:t>
            </a:r>
            <a:r>
              <a:rPr lang="ru-RU" sz="2800" i="1" dirty="0">
                <a:solidFill>
                  <a:srgbClr val="0000CC"/>
                </a:solidFill>
                <a:latin typeface="Arial Black" panose="020B0A04020102020204" pitchFamily="34" charset="0"/>
              </a:rPr>
              <a:t> </a:t>
            </a:r>
            <a:r>
              <a:rPr lang="ru-RU" sz="2800" i="1" dirty="0" err="1">
                <a:solidFill>
                  <a:srgbClr val="0000CC"/>
                </a:solidFill>
                <a:latin typeface="Arial Black" panose="020B0A04020102020204" pitchFamily="34" charset="0"/>
              </a:rPr>
              <a:t>осіб</a:t>
            </a:r>
            <a:r>
              <a:rPr lang="ru-RU" sz="2800" i="1" dirty="0">
                <a:solidFill>
                  <a:srgbClr val="0000CC"/>
                </a:solidFill>
                <a:latin typeface="Arial Black" panose="020B0A04020102020204" pitchFamily="34" charset="0"/>
              </a:rPr>
              <a:t> для </a:t>
            </a:r>
            <a:r>
              <a:rPr lang="ru-RU" sz="2800" i="1" dirty="0" err="1">
                <a:solidFill>
                  <a:srgbClr val="0000CC"/>
                </a:solidFill>
                <a:latin typeface="Arial Black" panose="020B0A04020102020204" pitchFamily="34" charset="0"/>
              </a:rPr>
              <a:t>зарахування</a:t>
            </a:r>
            <a:r>
              <a:rPr lang="ru-RU" sz="2800" i="1" dirty="0">
                <a:solidFill>
                  <a:srgbClr val="0000CC"/>
                </a:solidFill>
                <a:latin typeface="Arial Black" panose="020B0A04020102020204" pitchFamily="34" charset="0"/>
              </a:rPr>
              <a:t> </a:t>
            </a:r>
            <a:r>
              <a:rPr lang="ru-RU" sz="2800" i="1" dirty="0" err="1">
                <a:solidFill>
                  <a:srgbClr val="0000CC"/>
                </a:solidFill>
                <a:latin typeface="Arial Black" panose="020B0A04020102020204" pitchFamily="34" charset="0"/>
              </a:rPr>
              <a:t>їх</a:t>
            </a:r>
            <a:r>
              <a:rPr lang="ru-RU" sz="2800" i="1" dirty="0">
                <a:solidFill>
                  <a:srgbClr val="0000CC"/>
                </a:solidFill>
                <a:latin typeface="Arial Black" panose="020B0A04020102020204" pitchFamily="34" charset="0"/>
              </a:rPr>
              <a:t> до закладу </a:t>
            </a:r>
            <a:r>
              <a:rPr lang="ru-RU" sz="2800" i="1" dirty="0" err="1">
                <a:solidFill>
                  <a:srgbClr val="0000CC"/>
                </a:solidFill>
                <a:latin typeface="Arial Black" panose="020B0A04020102020204" pitchFamily="34" charset="0"/>
              </a:rPr>
              <a:t>освіти</a:t>
            </a:r>
            <a:r>
              <a:rPr lang="ru-RU" sz="2800" i="1" dirty="0">
                <a:solidFill>
                  <a:srgbClr val="0000CC"/>
                </a:solidFill>
                <a:latin typeface="Arial Black" panose="020B0A04020102020204" pitchFamily="34" charset="0"/>
              </a:rPr>
              <a:t>, </a:t>
            </a:r>
            <a:r>
              <a:rPr lang="ru-RU" sz="2800" i="1" dirty="0" err="1">
                <a:solidFill>
                  <a:srgbClr val="0000CC"/>
                </a:solidFill>
                <a:latin typeface="Arial Black" panose="020B0A04020102020204" pitchFamily="34" charset="0"/>
              </a:rPr>
              <a:t>дитячого</a:t>
            </a:r>
            <a:r>
              <a:rPr lang="ru-RU" sz="2800" i="1" dirty="0">
                <a:solidFill>
                  <a:srgbClr val="0000CC"/>
                </a:solidFill>
                <a:latin typeface="Arial Black" panose="020B0A04020102020204" pitchFamily="34" charset="0"/>
              </a:rPr>
              <a:t> закладу </a:t>
            </a:r>
            <a:r>
              <a:rPr lang="ru-RU" sz="2800" i="1" dirty="0" err="1">
                <a:solidFill>
                  <a:srgbClr val="0000CC"/>
                </a:solidFill>
                <a:latin typeface="Arial Black" panose="020B0A04020102020204" pitchFamily="34" charset="0"/>
              </a:rPr>
              <a:t>оздоровлення</a:t>
            </a:r>
            <a:r>
              <a:rPr lang="ru-RU" sz="2800" i="1" dirty="0">
                <a:solidFill>
                  <a:srgbClr val="0000CC"/>
                </a:solidFill>
                <a:latin typeface="Arial Black" panose="020B0A04020102020204" pitchFamily="34" charset="0"/>
              </a:rPr>
              <a:t> та </a:t>
            </a:r>
            <a:r>
              <a:rPr lang="ru-RU" sz="2800" i="1" dirty="0" err="1">
                <a:solidFill>
                  <a:srgbClr val="0000CC"/>
                </a:solidFill>
                <a:latin typeface="Arial Black" panose="020B0A04020102020204" pitchFamily="34" charset="0"/>
              </a:rPr>
              <a:t>відпочинку</a:t>
            </a:r>
            <a:r>
              <a:rPr lang="ru-RU" sz="2800" i="1" dirty="0">
                <a:solidFill>
                  <a:srgbClr val="0000CC"/>
                </a:solidFill>
                <a:latin typeface="Arial Black" panose="020B0A04020102020204" pitchFamily="34" charset="0"/>
              </a:rPr>
              <a:t>, </a:t>
            </a:r>
            <a:r>
              <a:rPr lang="ru-RU" sz="2800" i="1" dirty="0" err="1">
                <a:solidFill>
                  <a:srgbClr val="0000CC"/>
                </a:solidFill>
                <a:latin typeface="Arial Black" panose="020B0A04020102020204" pitchFamily="34" charset="0"/>
              </a:rPr>
              <a:t>який</a:t>
            </a:r>
            <a:r>
              <a:rPr lang="ru-RU" sz="2800" i="1" dirty="0">
                <a:solidFill>
                  <a:srgbClr val="0000CC"/>
                </a:solidFill>
                <a:latin typeface="Arial Black" panose="020B0A04020102020204" pitchFamily="34" charset="0"/>
              </a:rPr>
              <a:t> </a:t>
            </a:r>
            <a:r>
              <a:rPr lang="ru-RU" sz="2800" i="1" dirty="0" err="1">
                <a:solidFill>
                  <a:srgbClr val="0000CC"/>
                </a:solidFill>
                <a:latin typeface="Arial Black" panose="020B0A04020102020204" pitchFamily="34" charset="0"/>
              </a:rPr>
              <a:t>набув</a:t>
            </a:r>
            <a:r>
              <a:rPr lang="ru-RU" sz="2800" i="1" dirty="0">
                <a:solidFill>
                  <a:srgbClr val="0000CC"/>
                </a:solidFill>
                <a:latin typeface="Arial Black" panose="020B0A04020102020204" pitchFamily="34" charset="0"/>
              </a:rPr>
              <a:t> </a:t>
            </a:r>
            <a:r>
              <a:rPr lang="ru-RU" sz="2800" i="1" dirty="0" err="1">
                <a:solidFill>
                  <a:srgbClr val="0000CC"/>
                </a:solidFill>
                <a:latin typeface="Arial Black" panose="020B0A04020102020204" pitchFamily="34" charset="0"/>
              </a:rPr>
              <a:t>чинності</a:t>
            </a:r>
            <a:r>
              <a:rPr lang="ru-RU" sz="2800" i="1" dirty="0">
                <a:solidFill>
                  <a:srgbClr val="0000CC"/>
                </a:solidFill>
                <a:latin typeface="Arial Black" panose="020B0A04020102020204" pitchFamily="34" charset="0"/>
              </a:rPr>
              <a:t> з 01.10.2023. </a:t>
            </a:r>
          </a:p>
          <a:p>
            <a:r>
              <a:rPr lang="ru-RU" sz="2800" i="1" dirty="0" err="1">
                <a:solidFill>
                  <a:srgbClr val="0000CC"/>
                </a:solidFill>
                <a:latin typeface="Arial Black" panose="020B0A04020102020204" pitchFamily="34" charset="0"/>
              </a:rPr>
              <a:t>Зокрема</a:t>
            </a:r>
            <a:r>
              <a:rPr lang="ru-RU" sz="2800" i="1" dirty="0">
                <a:solidFill>
                  <a:srgbClr val="0000CC"/>
                </a:solidFill>
                <a:latin typeface="Arial Black" panose="020B0A04020102020204" pitchFamily="34" charset="0"/>
              </a:rPr>
              <a:t> у </a:t>
            </a:r>
            <a:r>
              <a:rPr lang="ru-RU" sz="2800" i="1" dirty="0" err="1">
                <a:solidFill>
                  <a:srgbClr val="0000CC"/>
                </a:solidFill>
                <a:latin typeface="Arial Black" panose="020B0A04020102020204" pitchFamily="34" charset="0"/>
              </a:rPr>
              <a:t>наказі</a:t>
            </a:r>
            <a:r>
              <a:rPr lang="ru-RU" sz="2800" i="1" dirty="0">
                <a:solidFill>
                  <a:srgbClr val="0000CC"/>
                </a:solidFill>
                <a:latin typeface="Arial Black" panose="020B0A04020102020204" pitchFamily="34" charset="0"/>
              </a:rPr>
              <a:t> </a:t>
            </a:r>
            <a:r>
              <a:rPr lang="ru-RU" sz="2800" i="1" dirty="0" err="1">
                <a:solidFill>
                  <a:srgbClr val="0000CC"/>
                </a:solidFill>
                <a:latin typeface="Arial Black" panose="020B0A04020102020204" pitchFamily="34" charset="0"/>
              </a:rPr>
              <a:t>визначено</a:t>
            </a:r>
            <a:r>
              <a:rPr lang="ru-RU" sz="2800" i="1" dirty="0">
                <a:solidFill>
                  <a:srgbClr val="0000CC"/>
                </a:solidFill>
                <a:latin typeface="Arial Black" panose="020B0A04020102020204" pitchFamily="34" charset="0"/>
              </a:rPr>
              <a:t> правила та процедуру </a:t>
            </a:r>
            <a:r>
              <a:rPr lang="ru-RU" sz="2800" i="1" dirty="0" err="1">
                <a:solidFill>
                  <a:srgbClr val="0000CC"/>
                </a:solidFill>
                <a:latin typeface="Arial Black" panose="020B0A04020102020204" pitchFamily="34" charset="0"/>
              </a:rPr>
              <a:t>проведення</a:t>
            </a:r>
            <a:r>
              <a:rPr lang="ru-RU" sz="2800" i="1" dirty="0">
                <a:solidFill>
                  <a:srgbClr val="0000CC"/>
                </a:solidFill>
                <a:latin typeface="Arial Black" panose="020B0A04020102020204" pitchFamily="34" charset="0"/>
              </a:rPr>
              <a:t> </a:t>
            </a:r>
            <a:r>
              <a:rPr lang="ru-RU" sz="2800" i="1" dirty="0" err="1">
                <a:solidFill>
                  <a:srgbClr val="0000CC"/>
                </a:solidFill>
                <a:latin typeface="Arial Black" panose="020B0A04020102020204" pitchFamily="34" charset="0"/>
              </a:rPr>
              <a:t>попередніх</a:t>
            </a:r>
            <a:r>
              <a:rPr lang="ru-RU" sz="2800" i="1" dirty="0">
                <a:solidFill>
                  <a:srgbClr val="0000CC"/>
                </a:solidFill>
                <a:latin typeface="Arial Black" panose="020B0A04020102020204" pitchFamily="34" charset="0"/>
              </a:rPr>
              <a:t> та </a:t>
            </a:r>
            <a:r>
              <a:rPr lang="ru-RU" sz="2800" i="1" dirty="0" err="1">
                <a:solidFill>
                  <a:srgbClr val="0000CC"/>
                </a:solidFill>
                <a:latin typeface="Arial Black" panose="020B0A04020102020204" pitchFamily="34" charset="0"/>
              </a:rPr>
              <a:t>медичних</a:t>
            </a:r>
            <a:r>
              <a:rPr lang="ru-RU" sz="2800" i="1" dirty="0">
                <a:solidFill>
                  <a:srgbClr val="0000CC"/>
                </a:solidFill>
                <a:latin typeface="Arial Black" panose="020B0A04020102020204" pitchFamily="34" charset="0"/>
              </a:rPr>
              <a:t> </a:t>
            </a:r>
            <a:r>
              <a:rPr lang="ru-RU" sz="2800" i="1" dirty="0" err="1">
                <a:solidFill>
                  <a:srgbClr val="0000CC"/>
                </a:solidFill>
                <a:latin typeface="Arial Black" panose="020B0A04020102020204" pitchFamily="34" charset="0"/>
              </a:rPr>
              <a:t>оглядів</a:t>
            </a:r>
            <a:r>
              <a:rPr lang="ru-RU" sz="2800" i="1" dirty="0">
                <a:solidFill>
                  <a:srgbClr val="0000CC"/>
                </a:solidFill>
                <a:latin typeface="Arial Black" panose="020B0A04020102020204" pitchFamily="34" charset="0"/>
              </a:rPr>
              <a:t> перед </a:t>
            </a:r>
            <a:r>
              <a:rPr lang="ru-RU" sz="2800" i="1" dirty="0" err="1">
                <a:solidFill>
                  <a:srgbClr val="0000CC"/>
                </a:solidFill>
                <a:latin typeface="Arial Black" panose="020B0A04020102020204" pitchFamily="34" charset="0"/>
              </a:rPr>
              <a:t>вступом</a:t>
            </a:r>
            <a:r>
              <a:rPr lang="ru-RU" sz="2800" i="1" dirty="0">
                <a:solidFill>
                  <a:srgbClr val="0000CC"/>
                </a:solidFill>
                <a:latin typeface="Arial Black" panose="020B0A04020102020204" pitchFamily="34" charset="0"/>
              </a:rPr>
              <a:t> до ЗДО й </a:t>
            </a:r>
            <a:r>
              <a:rPr lang="ru-RU" sz="2800" i="1" dirty="0" err="1">
                <a:solidFill>
                  <a:srgbClr val="0000CC"/>
                </a:solidFill>
                <a:latin typeface="Arial Black" panose="020B0A04020102020204" pitchFamily="34" charset="0"/>
              </a:rPr>
              <a:t>викладено</a:t>
            </a:r>
            <a:r>
              <a:rPr lang="ru-RU" sz="2800" i="1" dirty="0">
                <a:solidFill>
                  <a:srgbClr val="0000CC"/>
                </a:solidFill>
                <a:latin typeface="Arial Black" panose="020B0A04020102020204" pitchFamily="34" charset="0"/>
              </a:rPr>
              <a:t> </a:t>
            </a:r>
            <a:r>
              <a:rPr lang="ru-RU" sz="2800" i="1" dirty="0" err="1">
                <a:solidFill>
                  <a:srgbClr val="0000CC"/>
                </a:solidFill>
                <a:latin typeface="Arial Black" panose="020B0A04020102020204" pitchFamily="34" charset="0"/>
              </a:rPr>
              <a:t>нову</a:t>
            </a:r>
            <a:r>
              <a:rPr lang="ru-RU" sz="2800" i="1" dirty="0">
                <a:solidFill>
                  <a:srgbClr val="0000CC"/>
                </a:solidFill>
                <a:latin typeface="Arial Black" panose="020B0A04020102020204" pitchFamily="34" charset="0"/>
              </a:rPr>
              <a:t> </a:t>
            </a:r>
            <a:r>
              <a:rPr lang="ru-RU" sz="2800" i="1" dirty="0" err="1">
                <a:solidFill>
                  <a:srgbClr val="0000CC"/>
                </a:solidFill>
                <a:latin typeface="Arial Black" panose="020B0A04020102020204" pitchFamily="34" charset="0"/>
              </a:rPr>
              <a:t>редакцію</a:t>
            </a:r>
            <a:r>
              <a:rPr lang="ru-RU" sz="2800" i="1" dirty="0">
                <a:solidFill>
                  <a:srgbClr val="0000CC"/>
                </a:solidFill>
                <a:latin typeface="Arial Black" panose="020B0A04020102020204" pitchFamily="34" charset="0"/>
              </a:rPr>
              <a:t> </a:t>
            </a:r>
            <a:r>
              <a:rPr lang="ru-RU" sz="2800" i="1" dirty="0" err="1">
                <a:solidFill>
                  <a:srgbClr val="0000CC"/>
                </a:solidFill>
                <a:latin typeface="Arial Black" panose="020B0A04020102020204" pitchFamily="34" charset="0"/>
              </a:rPr>
              <a:t>форми</a:t>
            </a:r>
            <a:r>
              <a:rPr lang="ru-RU" sz="2800" i="1" dirty="0">
                <a:solidFill>
                  <a:srgbClr val="0000CC"/>
                </a:solidFill>
                <a:latin typeface="Arial Black" panose="020B0A04020102020204" pitchFamily="34" charset="0"/>
              </a:rPr>
              <a:t> </a:t>
            </a:r>
            <a:r>
              <a:rPr lang="ru-RU" sz="2800" i="1" dirty="0" err="1">
                <a:solidFill>
                  <a:srgbClr val="0000CC"/>
                </a:solidFill>
                <a:latin typeface="Arial Black" panose="020B0A04020102020204" pitchFamily="34" charset="0"/>
              </a:rPr>
              <a:t>первинної</a:t>
            </a:r>
            <a:r>
              <a:rPr lang="ru-RU" sz="2800" i="1" dirty="0">
                <a:solidFill>
                  <a:srgbClr val="0000CC"/>
                </a:solidFill>
                <a:latin typeface="Arial Black" panose="020B0A04020102020204" pitchFamily="34" charset="0"/>
              </a:rPr>
              <a:t> </a:t>
            </a:r>
            <a:r>
              <a:rPr lang="ru-RU" sz="2800" i="1" dirty="0" err="1">
                <a:solidFill>
                  <a:srgbClr val="0000CC"/>
                </a:solidFill>
                <a:latin typeface="Arial Black" panose="020B0A04020102020204" pitchFamily="34" charset="0"/>
              </a:rPr>
              <a:t>облікової</a:t>
            </a:r>
            <a:r>
              <a:rPr lang="ru-RU" sz="2800" i="1" dirty="0">
                <a:solidFill>
                  <a:srgbClr val="0000CC"/>
                </a:solidFill>
                <a:latin typeface="Arial Black" panose="020B0A04020102020204" pitchFamily="34" charset="0"/>
              </a:rPr>
              <a:t> </a:t>
            </a:r>
            <a:r>
              <a:rPr lang="ru-RU" sz="2800" i="1" dirty="0" err="1">
                <a:solidFill>
                  <a:srgbClr val="0000CC"/>
                </a:solidFill>
                <a:latin typeface="Arial Black" panose="020B0A04020102020204" pitchFamily="34" charset="0"/>
              </a:rPr>
              <a:t>документації</a:t>
            </a:r>
            <a:r>
              <a:rPr lang="ru-RU" sz="2800" i="1" dirty="0">
                <a:solidFill>
                  <a:srgbClr val="0000CC"/>
                </a:solidFill>
                <a:latin typeface="Arial Black" panose="020B0A04020102020204" pitchFamily="34" charset="0"/>
              </a:rPr>
              <a:t> № 086/о «</a:t>
            </a:r>
            <a:r>
              <a:rPr lang="ru-RU" sz="2800" i="1" dirty="0" err="1">
                <a:solidFill>
                  <a:srgbClr val="0000CC"/>
                </a:solidFill>
                <a:latin typeface="Arial Black" panose="020B0A04020102020204" pitchFamily="34" charset="0"/>
              </a:rPr>
              <a:t>Медична</a:t>
            </a:r>
            <a:r>
              <a:rPr lang="ru-RU" sz="2800" i="1" dirty="0">
                <a:solidFill>
                  <a:srgbClr val="0000CC"/>
                </a:solidFill>
                <a:latin typeface="Arial Black" panose="020B0A04020102020204" pitchFamily="34" charset="0"/>
              </a:rPr>
              <a:t> </a:t>
            </a:r>
            <a:r>
              <a:rPr lang="ru-RU" sz="2800" i="1" dirty="0" err="1">
                <a:solidFill>
                  <a:srgbClr val="0000CC"/>
                </a:solidFill>
                <a:latin typeface="Arial Black" panose="020B0A04020102020204" pitchFamily="34" charset="0"/>
              </a:rPr>
              <a:t>довідка</a:t>
            </a:r>
            <a:r>
              <a:rPr lang="ru-RU" sz="2800" i="1" dirty="0">
                <a:solidFill>
                  <a:srgbClr val="0000CC"/>
                </a:solidFill>
                <a:latin typeface="Arial Black" panose="020B0A04020102020204" pitchFamily="34" charset="0"/>
              </a:rPr>
              <a:t> (</a:t>
            </a:r>
            <a:r>
              <a:rPr lang="ru-RU" sz="2800" i="1" dirty="0" err="1">
                <a:solidFill>
                  <a:srgbClr val="0000CC"/>
                </a:solidFill>
                <a:latin typeface="Arial Black" panose="020B0A04020102020204" pitchFamily="34" charset="0"/>
              </a:rPr>
              <a:t>лікарський</a:t>
            </a:r>
            <a:r>
              <a:rPr lang="ru-RU" sz="2800" i="1" dirty="0">
                <a:solidFill>
                  <a:srgbClr val="0000CC"/>
                </a:solidFill>
                <a:latin typeface="Arial Black" panose="020B0A04020102020204" pitchFamily="34" charset="0"/>
              </a:rPr>
              <a:t> </a:t>
            </a:r>
            <a:r>
              <a:rPr lang="ru-RU" sz="2800" i="1" dirty="0" err="1">
                <a:solidFill>
                  <a:srgbClr val="0000CC"/>
                </a:solidFill>
                <a:latin typeface="Arial Black" panose="020B0A04020102020204" pitchFamily="34" charset="0"/>
              </a:rPr>
              <a:t>консультаційний</a:t>
            </a:r>
            <a:r>
              <a:rPr lang="ru-RU" sz="2800" i="1" dirty="0">
                <a:solidFill>
                  <a:srgbClr val="0000CC"/>
                </a:solidFill>
                <a:latin typeface="Arial Black" panose="020B0A04020102020204" pitchFamily="34" charset="0"/>
              </a:rPr>
              <a:t> </a:t>
            </a:r>
            <a:r>
              <a:rPr lang="ru-RU" sz="2800" i="1" dirty="0" err="1">
                <a:solidFill>
                  <a:srgbClr val="0000CC"/>
                </a:solidFill>
                <a:latin typeface="Arial Black" panose="020B0A04020102020204" pitchFamily="34" charset="0"/>
              </a:rPr>
              <a:t>висновок</a:t>
            </a:r>
            <a:r>
              <a:rPr lang="ru-RU" sz="2800" i="1" dirty="0">
                <a:solidFill>
                  <a:srgbClr val="0000CC"/>
                </a:solidFill>
                <a:latin typeface="Arial Black" panose="020B0A04020102020204" pitchFamily="34" charset="0"/>
              </a:rPr>
              <a:t>)» </a:t>
            </a:r>
            <a:endParaRPr lang="uk-UA" sz="2800" i="1" dirty="0">
              <a:solidFill>
                <a:srgbClr val="0000CC"/>
              </a:solidFill>
              <a:latin typeface="Arial Black" panose="020B0A04020102020204" pitchFamily="34" charset="0"/>
            </a:endParaRPr>
          </a:p>
        </p:txBody>
      </p:sp>
      <p:pic>
        <p:nvPicPr>
          <p:cNvPr id="3" name="Рисунок 2">
            <a:extLst>
              <a:ext uri="{FF2B5EF4-FFF2-40B4-BE49-F238E27FC236}">
                <a16:creationId xmlns:a16="http://schemas.microsoft.com/office/drawing/2014/main" id="{14C524DC-53C2-42D8-8B1E-036F816AE196}"/>
              </a:ext>
            </a:extLst>
          </p:cNvPr>
          <p:cNvPicPr>
            <a:picLocks noChangeAspect="1"/>
          </p:cNvPicPr>
          <p:nvPr/>
        </p:nvPicPr>
        <p:blipFill>
          <a:blip r:embed="rId2"/>
          <a:stretch>
            <a:fillRect/>
          </a:stretch>
        </p:blipFill>
        <p:spPr>
          <a:xfrm>
            <a:off x="9235440" y="1316736"/>
            <a:ext cx="2801112" cy="3931920"/>
          </a:xfrm>
          <a:prstGeom prst="rect">
            <a:avLst/>
          </a:prstGeom>
        </p:spPr>
      </p:pic>
    </p:spTree>
    <p:extLst>
      <p:ext uri="{BB962C8B-B14F-4D97-AF65-F5344CB8AC3E}">
        <p14:creationId xmlns:p14="http://schemas.microsoft.com/office/powerpoint/2010/main" val="394203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pattFill prst="plaid">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3" name="Прямокутник 2">
            <a:extLst>
              <a:ext uri="{FF2B5EF4-FFF2-40B4-BE49-F238E27FC236}">
                <a16:creationId xmlns:a16="http://schemas.microsoft.com/office/drawing/2014/main" id="{87B27677-30AD-4603-BA57-DF684E2DD895}"/>
              </a:ext>
            </a:extLst>
          </p:cNvPr>
          <p:cNvSpPr/>
          <p:nvPr/>
        </p:nvSpPr>
        <p:spPr>
          <a:xfrm>
            <a:off x="206477" y="304800"/>
            <a:ext cx="11641394" cy="6555641"/>
          </a:xfrm>
          <a:prstGeom prst="rect">
            <a:avLst/>
          </a:prstGeom>
          <a:solidFill>
            <a:schemeClr val="accent4">
              <a:lumMod val="60000"/>
              <a:lumOff val="40000"/>
            </a:schemeClr>
          </a:solidFill>
        </p:spPr>
        <p:txBody>
          <a:bodyPr wrap="square">
            <a:spAutoFit/>
          </a:bodyPr>
          <a:lstStyle/>
          <a:p>
            <a:r>
              <a:rPr lang="uk-UA" sz="2800" dirty="0">
                <a:solidFill>
                  <a:srgbClr val="006600"/>
                </a:solidFill>
                <a:latin typeface="Arial Black" panose="020B0A04020102020204" pitchFamily="34" charset="0"/>
              </a:rPr>
              <a:t>У листопаді 2023 року набув чинності </a:t>
            </a:r>
            <a:r>
              <a:rPr lang="uk-UA" sz="3200" dirty="0">
                <a:solidFill>
                  <a:srgbClr val="C00000"/>
                </a:solidFill>
                <a:latin typeface="Arial Black" panose="020B0A04020102020204" pitchFamily="34" charset="0"/>
              </a:rPr>
              <a:t>Порядок раннього попередження та евакуації учасників освітнього процесу в разі нападу або ризику нападу на заклад освіти, затверджений спільним наказом Міністерства внутрішніх справ та Міністерства освіти і науки України від 18.08.2023  № 685/1013. </a:t>
            </a:r>
          </a:p>
          <a:p>
            <a:r>
              <a:rPr lang="uk-UA" sz="2800" i="1" dirty="0">
                <a:solidFill>
                  <a:srgbClr val="006600"/>
                </a:solidFill>
                <a:latin typeface="Arial Black" panose="020B0A04020102020204" pitchFamily="34" charset="0"/>
              </a:rPr>
              <a:t>Цим нормативним документом визначено механізм реагування поліції, ДСНС і закладів освіти у разі застосування особою або групою осіб фізичного та/або психологічного насильства (із застосуванням (не застосуванням) різних видів зброї) у закладі освіти та прилеглій до нього території й затверджено форму Паспорта безпеки. </a:t>
            </a:r>
          </a:p>
        </p:txBody>
      </p:sp>
    </p:spTree>
    <p:extLst>
      <p:ext uri="{BB962C8B-B14F-4D97-AF65-F5344CB8AC3E}">
        <p14:creationId xmlns:p14="http://schemas.microsoft.com/office/powerpoint/2010/main" val="1491463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pattFill prst="plaid">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99D40FBD-1606-4EBA-A6CA-160E484BF645}"/>
              </a:ext>
            </a:extLst>
          </p:cNvPr>
          <p:cNvSpPr/>
          <p:nvPr/>
        </p:nvSpPr>
        <p:spPr>
          <a:xfrm>
            <a:off x="211884" y="149179"/>
            <a:ext cx="10785987" cy="6370975"/>
          </a:xfrm>
          <a:prstGeom prst="rect">
            <a:avLst/>
          </a:prstGeom>
          <a:solidFill>
            <a:schemeClr val="accent4">
              <a:lumMod val="60000"/>
              <a:lumOff val="40000"/>
            </a:schemeClr>
          </a:solidFill>
        </p:spPr>
        <p:txBody>
          <a:bodyPr wrap="square">
            <a:spAutoFit/>
          </a:bodyPr>
          <a:lstStyle/>
          <a:p>
            <a:r>
              <a:rPr lang="uk-UA" sz="2800" dirty="0">
                <a:solidFill>
                  <a:srgbClr val="006600"/>
                </a:solidFill>
                <a:latin typeface="Arial Black" panose="020B0A04020102020204" pitchFamily="34" charset="0"/>
              </a:rPr>
              <a:t>Однією з головних вимог до організації відвідування ЗДО в очному форматі є облаштування </a:t>
            </a:r>
            <a:r>
              <a:rPr lang="uk-UA" sz="2800" dirty="0" err="1">
                <a:solidFill>
                  <a:srgbClr val="006600"/>
                </a:solidFill>
                <a:latin typeface="Arial Black" panose="020B0A04020102020204" pitchFamily="34" charset="0"/>
              </a:rPr>
              <a:t>укриттів</a:t>
            </a:r>
            <a:r>
              <a:rPr lang="uk-UA" sz="2800" dirty="0">
                <a:solidFill>
                  <a:srgbClr val="006600"/>
                </a:solidFill>
                <a:latin typeface="Arial Black" panose="020B0A04020102020204" pitchFamily="34" charset="0"/>
              </a:rPr>
              <a:t> відповідно до потреб дітей дошкільного віку та чинного законодавства. </a:t>
            </a:r>
          </a:p>
          <a:p>
            <a:endParaRPr lang="uk-UA" sz="2800" i="1" dirty="0">
              <a:solidFill>
                <a:srgbClr val="0000CC"/>
              </a:solidFill>
              <a:latin typeface="Arial Black" panose="020B0A04020102020204" pitchFamily="34" charset="0"/>
            </a:endParaRPr>
          </a:p>
          <a:p>
            <a:r>
              <a:rPr lang="uk-UA" sz="2800" i="1" dirty="0">
                <a:solidFill>
                  <a:srgbClr val="0000CC"/>
                </a:solidFill>
                <a:latin typeface="Arial Black" panose="020B0A04020102020204" pitchFamily="34" charset="0"/>
              </a:rPr>
              <a:t>Основні питання організації безпечного освітнього простору у ЗДО, обладнання </a:t>
            </a:r>
            <a:r>
              <a:rPr lang="uk-UA" sz="2800" i="1" dirty="0" err="1">
                <a:solidFill>
                  <a:srgbClr val="0000CC"/>
                </a:solidFill>
                <a:latin typeface="Arial Black" panose="020B0A04020102020204" pitchFamily="34" charset="0"/>
              </a:rPr>
              <a:t>укриттів</a:t>
            </a:r>
            <a:r>
              <a:rPr lang="uk-UA" sz="2800" i="1" dirty="0">
                <a:solidFill>
                  <a:srgbClr val="0000CC"/>
                </a:solidFill>
                <a:latin typeface="Arial Black" panose="020B0A04020102020204" pitchFamily="34" charset="0"/>
              </a:rPr>
              <a:t> для перебування у них дітей дошкільного віку розглядаються в </a:t>
            </a:r>
          </a:p>
          <a:p>
            <a:endParaRPr lang="uk-UA" sz="2800" i="1" dirty="0">
              <a:solidFill>
                <a:srgbClr val="0000CC"/>
              </a:solidFill>
              <a:latin typeface="Arial Black" panose="020B0A04020102020204" pitchFamily="34" charset="0"/>
            </a:endParaRPr>
          </a:p>
          <a:p>
            <a:r>
              <a:rPr lang="uk-UA" sz="3200" dirty="0">
                <a:solidFill>
                  <a:srgbClr val="C00000"/>
                </a:solidFill>
                <a:latin typeface="Arial Black" panose="020B0A04020102020204" pitchFamily="34" charset="0"/>
              </a:rPr>
              <a:t>листі МОН від 20.06.2023 1/8820 «Про організацію безпечного освітнього простору в закладах дошкільної освіти та обладнання </a:t>
            </a:r>
            <a:r>
              <a:rPr lang="uk-UA" sz="3200" dirty="0" err="1">
                <a:solidFill>
                  <a:srgbClr val="C00000"/>
                </a:solidFill>
                <a:latin typeface="Arial Black" panose="020B0A04020102020204" pitchFamily="34" charset="0"/>
              </a:rPr>
              <a:t>укриттів</a:t>
            </a:r>
            <a:r>
              <a:rPr lang="uk-UA" sz="3200" dirty="0">
                <a:solidFill>
                  <a:srgbClr val="C00000"/>
                </a:solidFill>
                <a:latin typeface="Arial Black" panose="020B0A04020102020204" pitchFamily="34" charset="0"/>
              </a:rPr>
              <a:t>» </a:t>
            </a:r>
          </a:p>
        </p:txBody>
      </p:sp>
      <p:pic>
        <p:nvPicPr>
          <p:cNvPr id="3" name="Рисунок 2">
            <a:extLst>
              <a:ext uri="{FF2B5EF4-FFF2-40B4-BE49-F238E27FC236}">
                <a16:creationId xmlns:a16="http://schemas.microsoft.com/office/drawing/2014/main" id="{995E77A3-1CB4-45E3-B05C-A45FA9955C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15985" y="2761488"/>
            <a:ext cx="2964132" cy="2076068"/>
          </a:xfrm>
          <a:prstGeom prst="rect">
            <a:avLst/>
          </a:prstGeom>
        </p:spPr>
      </p:pic>
      <p:pic>
        <p:nvPicPr>
          <p:cNvPr id="4" name="Рисунок 3">
            <a:extLst>
              <a:ext uri="{FF2B5EF4-FFF2-40B4-BE49-F238E27FC236}">
                <a16:creationId xmlns:a16="http://schemas.microsoft.com/office/drawing/2014/main" id="{360DD46D-A2FB-4E99-A885-9DA7187F417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39128" y="1463040"/>
            <a:ext cx="1956816" cy="950976"/>
          </a:xfrm>
          <a:prstGeom prst="rect">
            <a:avLst/>
          </a:prstGeom>
        </p:spPr>
      </p:pic>
    </p:spTree>
    <p:extLst>
      <p:ext uri="{BB962C8B-B14F-4D97-AF65-F5344CB8AC3E}">
        <p14:creationId xmlns:p14="http://schemas.microsoft.com/office/powerpoint/2010/main" val="359842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pattFill prst="plaid">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1C27E660-6075-4BD2-A0E6-411B84633FFA}"/>
              </a:ext>
            </a:extLst>
          </p:cNvPr>
          <p:cNvSpPr/>
          <p:nvPr/>
        </p:nvSpPr>
        <p:spPr>
          <a:xfrm>
            <a:off x="747252" y="491613"/>
            <a:ext cx="11297264" cy="4154984"/>
          </a:xfrm>
          <a:prstGeom prst="rect">
            <a:avLst/>
          </a:prstGeom>
          <a:solidFill>
            <a:schemeClr val="accent4">
              <a:lumMod val="20000"/>
              <a:lumOff val="80000"/>
            </a:schemeClr>
          </a:solidFill>
        </p:spPr>
        <p:txBody>
          <a:bodyPr wrap="square">
            <a:spAutoFit/>
          </a:bodyPr>
          <a:lstStyle/>
          <a:p>
            <a:r>
              <a:rPr lang="ru-RU" sz="3200" i="1" dirty="0" err="1">
                <a:solidFill>
                  <a:srgbClr val="0000CC"/>
                </a:solidFill>
                <a:latin typeface="Arial Black" panose="020B0A04020102020204" pitchFamily="34" charset="0"/>
              </a:rPr>
              <a:t>Відповідно</a:t>
            </a:r>
            <a:r>
              <a:rPr lang="ru-RU" sz="3200" i="1" dirty="0">
                <a:solidFill>
                  <a:srgbClr val="0000CC"/>
                </a:solidFill>
                <a:latin typeface="Arial Black" panose="020B0A04020102020204" pitchFamily="34" charset="0"/>
              </a:rPr>
              <a:t> до нового </a:t>
            </a:r>
            <a:r>
              <a:rPr lang="ru-RU" sz="3600" dirty="0">
                <a:solidFill>
                  <a:srgbClr val="C00000"/>
                </a:solidFill>
                <a:latin typeface="Arial Black" panose="020B0A04020102020204" pitchFamily="34" charset="0"/>
              </a:rPr>
              <a:t>Закону </a:t>
            </a:r>
            <a:r>
              <a:rPr lang="ru-RU" sz="3600" dirty="0" err="1">
                <a:solidFill>
                  <a:srgbClr val="C00000"/>
                </a:solidFill>
                <a:latin typeface="Arial Black" panose="020B0A04020102020204" pitchFamily="34" charset="0"/>
              </a:rPr>
              <a:t>України</a:t>
            </a:r>
            <a:r>
              <a:rPr lang="ru-RU" sz="3600" dirty="0">
                <a:solidFill>
                  <a:srgbClr val="C00000"/>
                </a:solidFill>
                <a:latin typeface="Arial Black" panose="020B0A04020102020204" pitchFamily="34" charset="0"/>
              </a:rPr>
              <a:t> «Про </a:t>
            </a:r>
            <a:r>
              <a:rPr lang="ru-RU" sz="3600" dirty="0" err="1">
                <a:solidFill>
                  <a:srgbClr val="C00000"/>
                </a:solidFill>
                <a:latin typeface="Arial Black" panose="020B0A04020102020204" pitchFamily="34" charset="0"/>
              </a:rPr>
              <a:t>дошкільну</a:t>
            </a:r>
            <a:r>
              <a:rPr lang="ru-RU" sz="3600" dirty="0">
                <a:solidFill>
                  <a:srgbClr val="C00000"/>
                </a:solidFill>
                <a:latin typeface="Arial Black" panose="020B0A04020102020204" pitchFamily="34" charset="0"/>
              </a:rPr>
              <a:t> </a:t>
            </a:r>
            <a:r>
              <a:rPr lang="ru-RU" sz="3600" dirty="0" err="1">
                <a:solidFill>
                  <a:srgbClr val="C00000"/>
                </a:solidFill>
                <a:latin typeface="Arial Black" panose="020B0A04020102020204" pitchFamily="34" charset="0"/>
              </a:rPr>
              <a:t>освіту</a:t>
            </a:r>
            <a:r>
              <a:rPr lang="ru-RU" sz="3600" dirty="0">
                <a:solidFill>
                  <a:srgbClr val="C00000"/>
                </a:solidFill>
                <a:latin typeface="Arial Black" panose="020B0A04020102020204" pitchFamily="34" charset="0"/>
              </a:rPr>
              <a:t>»,</a:t>
            </a:r>
            <a:r>
              <a:rPr lang="ru-RU" sz="2800" dirty="0">
                <a:latin typeface="Arial Black" panose="020B0A04020102020204" pitchFamily="34" charset="0"/>
              </a:rPr>
              <a:t> </a:t>
            </a:r>
            <a:r>
              <a:rPr lang="ru-RU" sz="3200" b="1" dirty="0">
                <a:solidFill>
                  <a:srgbClr val="0000CC"/>
                </a:solidFill>
                <a:latin typeface="Arial Black" panose="020B0A04020102020204" pitchFamily="34" charset="0"/>
              </a:rPr>
              <a:t>у </a:t>
            </a:r>
            <a:r>
              <a:rPr lang="ru-RU" sz="3200" b="1" dirty="0" err="1">
                <a:solidFill>
                  <a:srgbClr val="0000CC"/>
                </a:solidFill>
                <a:latin typeface="Arial Black" panose="020B0A04020102020204" pitchFamily="34" charset="0"/>
              </a:rPr>
              <a:t>Статті</a:t>
            </a:r>
            <a:r>
              <a:rPr lang="ru-RU" sz="3200" b="1" dirty="0">
                <a:solidFill>
                  <a:srgbClr val="0000CC"/>
                </a:solidFill>
                <a:latin typeface="Arial Black" panose="020B0A04020102020204" pitchFamily="34" charset="0"/>
              </a:rPr>
              <a:t> 19. Права, </a:t>
            </a:r>
            <a:r>
              <a:rPr lang="ru-RU" sz="3200" b="1" dirty="0" err="1">
                <a:solidFill>
                  <a:srgbClr val="0000CC"/>
                </a:solidFill>
                <a:latin typeface="Arial Black" panose="020B0A04020102020204" pitchFamily="34" charset="0"/>
              </a:rPr>
              <a:t>охорона</a:t>
            </a:r>
            <a:r>
              <a:rPr lang="ru-RU" sz="3200" b="1" dirty="0">
                <a:solidFill>
                  <a:srgbClr val="0000CC"/>
                </a:solidFill>
                <a:latin typeface="Arial Black" panose="020B0A04020102020204" pitchFamily="34" charset="0"/>
              </a:rPr>
              <a:t> </a:t>
            </a:r>
            <a:r>
              <a:rPr lang="ru-RU" sz="3200" b="1" dirty="0" err="1">
                <a:solidFill>
                  <a:srgbClr val="0000CC"/>
                </a:solidFill>
                <a:latin typeface="Arial Black" panose="020B0A04020102020204" pitchFamily="34" charset="0"/>
              </a:rPr>
              <a:t>здоров’я</a:t>
            </a:r>
            <a:r>
              <a:rPr lang="ru-RU" sz="3200" b="1" dirty="0">
                <a:solidFill>
                  <a:srgbClr val="0000CC"/>
                </a:solidFill>
                <a:latin typeface="Arial Black" panose="020B0A04020102020204" pitchFamily="34" charset="0"/>
              </a:rPr>
              <a:t> та </a:t>
            </a:r>
            <a:r>
              <a:rPr lang="ru-RU" sz="3200" b="1" dirty="0" err="1">
                <a:solidFill>
                  <a:srgbClr val="0000CC"/>
                </a:solidFill>
                <a:latin typeface="Arial Black" panose="020B0A04020102020204" pitchFamily="34" charset="0"/>
              </a:rPr>
              <a:t>харчування</a:t>
            </a:r>
            <a:r>
              <a:rPr lang="ru-RU" sz="3200" b="1" dirty="0">
                <a:solidFill>
                  <a:srgbClr val="0000CC"/>
                </a:solidFill>
                <a:latin typeface="Arial Black" panose="020B0A04020102020204" pitchFamily="34" charset="0"/>
              </a:rPr>
              <a:t> </a:t>
            </a:r>
            <a:r>
              <a:rPr lang="ru-RU" sz="3200" b="1" dirty="0" err="1">
                <a:solidFill>
                  <a:srgbClr val="0000CC"/>
                </a:solidFill>
                <a:latin typeface="Arial Black" panose="020B0A04020102020204" pitchFamily="34" charset="0"/>
              </a:rPr>
              <a:t>вихованців</a:t>
            </a:r>
            <a:r>
              <a:rPr lang="ru-RU" sz="3200" b="1" dirty="0">
                <a:solidFill>
                  <a:srgbClr val="0000CC"/>
                </a:solidFill>
                <a:latin typeface="Arial Black" panose="020B0A04020102020204" pitchFamily="34" charset="0"/>
              </a:rPr>
              <a:t> п.4. </a:t>
            </a:r>
            <a:r>
              <a:rPr lang="ru-RU" sz="3200" i="1" dirty="0" err="1">
                <a:solidFill>
                  <a:srgbClr val="006600"/>
                </a:solidFill>
                <a:latin typeface="Arial Black" panose="020B0A04020102020204" pitchFamily="34" charset="0"/>
              </a:rPr>
              <a:t>зазначено</a:t>
            </a:r>
            <a:r>
              <a:rPr lang="ru-RU" sz="3200" i="1" dirty="0">
                <a:solidFill>
                  <a:srgbClr val="006600"/>
                </a:solidFill>
                <a:latin typeface="Arial Black" panose="020B0A04020102020204" pitchFamily="34" charset="0"/>
              </a:rPr>
              <a:t>, </a:t>
            </a:r>
            <a:r>
              <a:rPr lang="ru-RU" sz="3200" i="1" dirty="0" err="1">
                <a:solidFill>
                  <a:srgbClr val="006600"/>
                </a:solidFill>
                <a:latin typeface="Arial Black" panose="020B0A04020102020204" pitchFamily="34" charset="0"/>
              </a:rPr>
              <a:t>що</a:t>
            </a:r>
            <a:r>
              <a:rPr lang="ru-RU" sz="3200" i="1" dirty="0">
                <a:solidFill>
                  <a:srgbClr val="006600"/>
                </a:solidFill>
                <a:latin typeface="Arial Black" panose="020B0A04020102020204" pitchFamily="34" charset="0"/>
              </a:rPr>
              <a:t> «</a:t>
            </a:r>
            <a:r>
              <a:rPr lang="ru-RU" sz="3200" i="1" dirty="0" err="1">
                <a:solidFill>
                  <a:srgbClr val="006600"/>
                </a:solidFill>
                <a:latin typeface="Arial Black" panose="020B0A04020102020204" pitchFamily="34" charset="0"/>
              </a:rPr>
              <a:t>Кожний</a:t>
            </a:r>
            <a:r>
              <a:rPr lang="ru-RU" sz="3200" i="1" dirty="0">
                <a:solidFill>
                  <a:srgbClr val="006600"/>
                </a:solidFill>
                <a:latin typeface="Arial Black" panose="020B0A04020102020204" pitchFamily="34" charset="0"/>
              </a:rPr>
              <a:t> заклад </a:t>
            </a:r>
            <a:r>
              <a:rPr lang="ru-RU" sz="3200" i="1" dirty="0" err="1">
                <a:solidFill>
                  <a:srgbClr val="006600"/>
                </a:solidFill>
                <a:latin typeface="Arial Black" panose="020B0A04020102020204" pitchFamily="34" charset="0"/>
              </a:rPr>
              <a:t>дошкільної</a:t>
            </a:r>
            <a:r>
              <a:rPr lang="ru-RU" sz="3200" i="1" dirty="0">
                <a:solidFill>
                  <a:srgbClr val="006600"/>
                </a:solidFill>
                <a:latin typeface="Arial Black" panose="020B0A04020102020204" pitchFamily="34" charset="0"/>
              </a:rPr>
              <a:t> </a:t>
            </a:r>
            <a:r>
              <a:rPr lang="ru-RU" sz="3200" i="1" dirty="0" err="1">
                <a:solidFill>
                  <a:srgbClr val="006600"/>
                </a:solidFill>
                <a:latin typeface="Arial Black" panose="020B0A04020102020204" pitchFamily="34" charset="0"/>
              </a:rPr>
              <a:t>освіти</a:t>
            </a:r>
            <a:r>
              <a:rPr lang="ru-RU" sz="3200" i="1" dirty="0">
                <a:solidFill>
                  <a:srgbClr val="006600"/>
                </a:solidFill>
                <a:latin typeface="Arial Black" panose="020B0A04020102020204" pitchFamily="34" charset="0"/>
              </a:rPr>
              <a:t> </a:t>
            </a:r>
            <a:r>
              <a:rPr lang="ru-RU" sz="3200" i="1" dirty="0" err="1">
                <a:solidFill>
                  <a:srgbClr val="006600"/>
                </a:solidFill>
                <a:latin typeface="Arial Black" panose="020B0A04020102020204" pitchFamily="34" charset="0"/>
              </a:rPr>
              <a:t>зобов’язаний</a:t>
            </a:r>
            <a:r>
              <a:rPr lang="ru-RU" sz="3200" i="1" dirty="0">
                <a:solidFill>
                  <a:srgbClr val="006600"/>
                </a:solidFill>
                <a:latin typeface="Arial Black" panose="020B0A04020102020204" pitchFamily="34" charset="0"/>
              </a:rPr>
              <a:t> </a:t>
            </a:r>
            <a:r>
              <a:rPr lang="ru-RU" sz="3200" i="1" dirty="0" err="1">
                <a:solidFill>
                  <a:srgbClr val="006600"/>
                </a:solidFill>
                <a:latin typeface="Arial Black" panose="020B0A04020102020204" pitchFamily="34" charset="0"/>
              </a:rPr>
              <a:t>формувати</a:t>
            </a:r>
            <a:r>
              <a:rPr lang="ru-RU" sz="3200" i="1" dirty="0">
                <a:solidFill>
                  <a:srgbClr val="006600"/>
                </a:solidFill>
                <a:latin typeface="Arial Black" panose="020B0A04020102020204" pitchFamily="34" charset="0"/>
              </a:rPr>
              <a:t> </a:t>
            </a:r>
            <a:r>
              <a:rPr lang="ru-RU" sz="3200" i="1" dirty="0" err="1">
                <a:solidFill>
                  <a:srgbClr val="006600"/>
                </a:solidFill>
                <a:latin typeface="Arial Black" panose="020B0A04020102020204" pitchFamily="34" charset="0"/>
              </a:rPr>
              <a:t>здорове</a:t>
            </a:r>
            <a:r>
              <a:rPr lang="ru-RU" sz="3200" i="1" dirty="0">
                <a:solidFill>
                  <a:srgbClr val="006600"/>
                </a:solidFill>
                <a:latin typeface="Arial Black" panose="020B0A04020102020204" pitchFamily="34" charset="0"/>
              </a:rPr>
              <a:t> </a:t>
            </a:r>
            <a:r>
              <a:rPr lang="ru-RU" sz="3200" i="1" dirty="0" err="1">
                <a:solidFill>
                  <a:srgbClr val="006600"/>
                </a:solidFill>
                <a:latin typeface="Arial Black" panose="020B0A04020102020204" pitchFamily="34" charset="0"/>
              </a:rPr>
              <a:t>освітнє</a:t>
            </a:r>
            <a:r>
              <a:rPr lang="ru-RU" sz="3200" i="1" dirty="0">
                <a:solidFill>
                  <a:srgbClr val="006600"/>
                </a:solidFill>
                <a:latin typeface="Arial Black" panose="020B0A04020102020204" pitchFamily="34" charset="0"/>
              </a:rPr>
              <a:t> </a:t>
            </a:r>
            <a:r>
              <a:rPr lang="ru-RU" sz="3200" i="1" dirty="0" err="1">
                <a:solidFill>
                  <a:srgbClr val="006600"/>
                </a:solidFill>
                <a:latin typeface="Arial Black" panose="020B0A04020102020204" pitchFamily="34" charset="0"/>
              </a:rPr>
              <a:t>середовище</a:t>
            </a:r>
            <a:r>
              <a:rPr lang="ru-RU" sz="3200" i="1" dirty="0">
                <a:solidFill>
                  <a:srgbClr val="006600"/>
                </a:solidFill>
                <a:latin typeface="Arial Black" panose="020B0A04020102020204" pitchFamily="34" charset="0"/>
              </a:rPr>
              <a:t> та систематично </a:t>
            </a:r>
            <a:r>
              <a:rPr lang="ru-RU" sz="3200" i="1" dirty="0" err="1">
                <a:solidFill>
                  <a:srgbClr val="006600"/>
                </a:solidFill>
                <a:latin typeface="Arial Black" panose="020B0A04020102020204" pitchFamily="34" charset="0"/>
              </a:rPr>
              <a:t>здійснювати</a:t>
            </a:r>
            <a:r>
              <a:rPr lang="ru-RU" sz="3200" i="1" dirty="0">
                <a:solidFill>
                  <a:srgbClr val="006600"/>
                </a:solidFill>
                <a:latin typeface="Arial Black" panose="020B0A04020102020204" pitchFamily="34" charset="0"/>
              </a:rPr>
              <a:t> заходи з </a:t>
            </a:r>
            <a:r>
              <a:rPr lang="ru-RU" sz="3200" i="1" dirty="0" err="1">
                <a:solidFill>
                  <a:srgbClr val="006600"/>
                </a:solidFill>
                <a:latin typeface="Arial Black" panose="020B0A04020102020204" pitchFamily="34" charset="0"/>
              </a:rPr>
              <a:t>охорони</a:t>
            </a:r>
            <a:r>
              <a:rPr lang="ru-RU" sz="3200" i="1" dirty="0">
                <a:solidFill>
                  <a:srgbClr val="006600"/>
                </a:solidFill>
                <a:latin typeface="Arial Black" panose="020B0A04020102020204" pitchFamily="34" charset="0"/>
              </a:rPr>
              <a:t> </a:t>
            </a:r>
            <a:r>
              <a:rPr lang="ru-RU" sz="3200" i="1" dirty="0" err="1">
                <a:solidFill>
                  <a:srgbClr val="006600"/>
                </a:solidFill>
                <a:latin typeface="Arial Black" panose="020B0A04020102020204" pitchFamily="34" charset="0"/>
              </a:rPr>
              <a:t>здоров’я</a:t>
            </a:r>
            <a:r>
              <a:rPr lang="ru-RU" sz="3200" i="1" dirty="0">
                <a:solidFill>
                  <a:srgbClr val="006600"/>
                </a:solidFill>
                <a:latin typeface="Arial Black" panose="020B0A04020102020204" pitchFamily="34" charset="0"/>
              </a:rPr>
              <a:t> </a:t>
            </a:r>
            <a:r>
              <a:rPr lang="ru-RU" sz="3200" i="1" dirty="0" err="1">
                <a:solidFill>
                  <a:srgbClr val="006600"/>
                </a:solidFill>
                <a:latin typeface="Arial Black" panose="020B0A04020102020204" pitchFamily="34" charset="0"/>
              </a:rPr>
              <a:t>вихованців</a:t>
            </a:r>
            <a:r>
              <a:rPr lang="ru-RU" sz="3200" i="1" dirty="0">
                <a:solidFill>
                  <a:srgbClr val="006600"/>
                </a:solidFill>
                <a:latin typeface="Arial Black" panose="020B0A04020102020204" pitchFamily="34" charset="0"/>
              </a:rPr>
              <a:t>.</a:t>
            </a:r>
            <a:endParaRPr lang="uk-UA" sz="3200" i="1" dirty="0">
              <a:solidFill>
                <a:srgbClr val="006600"/>
              </a:solidFill>
              <a:latin typeface="Arial Black" panose="020B0A04020102020204" pitchFamily="34" charset="0"/>
            </a:endParaRPr>
          </a:p>
        </p:txBody>
      </p:sp>
      <p:sp>
        <p:nvSpPr>
          <p:cNvPr id="3" name="Прямокутник 2">
            <a:extLst>
              <a:ext uri="{FF2B5EF4-FFF2-40B4-BE49-F238E27FC236}">
                <a16:creationId xmlns:a16="http://schemas.microsoft.com/office/drawing/2014/main" id="{43972A23-8905-4219-8E45-84BA2B7D3476}"/>
              </a:ext>
            </a:extLst>
          </p:cNvPr>
          <p:cNvSpPr/>
          <p:nvPr/>
        </p:nvSpPr>
        <p:spPr>
          <a:xfrm>
            <a:off x="1111044" y="5002613"/>
            <a:ext cx="10609007" cy="1384995"/>
          </a:xfrm>
          <a:prstGeom prst="rect">
            <a:avLst/>
          </a:prstGeom>
          <a:solidFill>
            <a:schemeClr val="accent4">
              <a:lumMod val="20000"/>
              <a:lumOff val="80000"/>
            </a:schemeClr>
          </a:solidFill>
        </p:spPr>
        <p:txBody>
          <a:bodyPr wrap="square">
            <a:spAutoFit/>
          </a:bodyPr>
          <a:lstStyle/>
          <a:p>
            <a:r>
              <a:rPr lang="uk-UA" sz="2800" i="1" dirty="0">
                <a:solidFill>
                  <a:srgbClr val="0000CC"/>
                </a:solidFill>
                <a:latin typeface="Arial Black" panose="020B0A04020102020204" pitchFamily="34" charset="0"/>
              </a:rPr>
              <a:t>Перелік обов’язкових заходів з охорони здоров’я вихованців закладів дошкільної освіти затверджується Кабінетом Міністрів України.</a:t>
            </a:r>
          </a:p>
        </p:txBody>
      </p:sp>
      <p:pic>
        <p:nvPicPr>
          <p:cNvPr id="4" name="Рисунок 3">
            <a:extLst>
              <a:ext uri="{FF2B5EF4-FFF2-40B4-BE49-F238E27FC236}">
                <a16:creationId xmlns:a16="http://schemas.microsoft.com/office/drawing/2014/main" id="{92BEE5BB-9039-4DB1-A658-CCCA2011F5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4114" y="4053082"/>
            <a:ext cx="2079525" cy="996696"/>
          </a:xfrm>
          <a:prstGeom prst="rect">
            <a:avLst/>
          </a:prstGeom>
        </p:spPr>
      </p:pic>
    </p:spTree>
    <p:extLst>
      <p:ext uri="{BB962C8B-B14F-4D97-AF65-F5344CB8AC3E}">
        <p14:creationId xmlns:p14="http://schemas.microsoft.com/office/powerpoint/2010/main" val="3490994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pattFill prst="plaid">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58A24A06-6BD9-42FE-9D76-4411E80A7EE5}"/>
              </a:ext>
            </a:extLst>
          </p:cNvPr>
          <p:cNvSpPr/>
          <p:nvPr/>
        </p:nvSpPr>
        <p:spPr>
          <a:xfrm>
            <a:off x="471948" y="373626"/>
            <a:ext cx="10962968" cy="6001643"/>
          </a:xfrm>
          <a:prstGeom prst="rect">
            <a:avLst/>
          </a:prstGeom>
          <a:solidFill>
            <a:schemeClr val="accent4">
              <a:lumMod val="20000"/>
              <a:lumOff val="80000"/>
            </a:schemeClr>
          </a:solidFill>
        </p:spPr>
        <p:txBody>
          <a:bodyPr wrap="square">
            <a:spAutoFit/>
          </a:bodyPr>
          <a:lstStyle/>
          <a:p>
            <a:r>
              <a:rPr lang="uk-UA" sz="3200" i="1" dirty="0">
                <a:solidFill>
                  <a:srgbClr val="0000CC"/>
                </a:solidFill>
                <a:latin typeface="Arial Black" panose="020B0A04020102020204" pitchFamily="34" charset="0"/>
              </a:rPr>
              <a:t>Заклад дошкільної освіти відповідно до законодавства також може організовувати медичне обслуговування вихованців. </a:t>
            </a:r>
          </a:p>
          <a:p>
            <a:endParaRPr lang="uk-UA" sz="3200" i="1" dirty="0">
              <a:solidFill>
                <a:srgbClr val="0000CC"/>
              </a:solidFill>
              <a:latin typeface="Arial Black" panose="020B0A04020102020204" pitchFamily="34" charset="0"/>
            </a:endParaRPr>
          </a:p>
          <a:p>
            <a:endParaRPr lang="uk-UA" sz="3200" i="1" dirty="0">
              <a:solidFill>
                <a:srgbClr val="0000CC"/>
              </a:solidFill>
              <a:latin typeface="Arial Black" panose="020B0A04020102020204" pitchFamily="34" charset="0"/>
            </a:endParaRPr>
          </a:p>
          <a:p>
            <a:endParaRPr lang="uk-UA" sz="3200" i="1" dirty="0">
              <a:solidFill>
                <a:srgbClr val="0000CC"/>
              </a:solidFill>
              <a:latin typeface="Arial Black" panose="020B0A04020102020204" pitchFamily="34" charset="0"/>
            </a:endParaRPr>
          </a:p>
          <a:p>
            <a:r>
              <a:rPr lang="uk-UA" sz="3200" i="1" dirty="0">
                <a:solidFill>
                  <a:srgbClr val="0000CC"/>
                </a:solidFill>
                <a:latin typeface="Arial Black" panose="020B0A04020102020204" pitchFamily="34" charset="0"/>
              </a:rPr>
              <a:t>Таке медичне обслуговування здійснюється медичними працівниками закладів дошкільної освіти, закладів охорони здоров’я чи фізичних осіб - підприємців, що провадять господарську діяльність з медичної практики».</a:t>
            </a:r>
          </a:p>
        </p:txBody>
      </p:sp>
      <p:pic>
        <p:nvPicPr>
          <p:cNvPr id="3" name="Рисунок 2">
            <a:extLst>
              <a:ext uri="{FF2B5EF4-FFF2-40B4-BE49-F238E27FC236}">
                <a16:creationId xmlns:a16="http://schemas.microsoft.com/office/drawing/2014/main" id="{3F1A45C1-C631-48E0-9BC7-A1FA90AC1FB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326650" y="5340096"/>
            <a:ext cx="1627861" cy="1380743"/>
          </a:xfrm>
          <a:prstGeom prst="rect">
            <a:avLst/>
          </a:prstGeom>
        </p:spPr>
      </p:pic>
      <p:pic>
        <p:nvPicPr>
          <p:cNvPr id="4" name="Рисунок 3">
            <a:extLst>
              <a:ext uri="{FF2B5EF4-FFF2-40B4-BE49-F238E27FC236}">
                <a16:creationId xmlns:a16="http://schemas.microsoft.com/office/drawing/2014/main" id="{898C3BC6-617D-4FB1-B80E-549B7B2E06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67241" y="1461325"/>
            <a:ext cx="1967675" cy="1967675"/>
          </a:xfrm>
          <a:prstGeom prst="rect">
            <a:avLst/>
          </a:prstGeom>
        </p:spPr>
      </p:pic>
    </p:spTree>
    <p:extLst>
      <p:ext uri="{BB962C8B-B14F-4D97-AF65-F5344CB8AC3E}">
        <p14:creationId xmlns:p14="http://schemas.microsoft.com/office/powerpoint/2010/main" val="1481673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pattFill prst="plaid">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CF58591E-C05B-48F9-83C1-1E58802527EC}"/>
              </a:ext>
            </a:extLst>
          </p:cNvPr>
          <p:cNvSpPr/>
          <p:nvPr/>
        </p:nvSpPr>
        <p:spPr>
          <a:xfrm>
            <a:off x="393290" y="255640"/>
            <a:ext cx="8010045" cy="6494085"/>
          </a:xfrm>
          <a:prstGeom prst="rect">
            <a:avLst/>
          </a:prstGeom>
          <a:solidFill>
            <a:schemeClr val="accent4">
              <a:lumMod val="20000"/>
              <a:lumOff val="80000"/>
            </a:schemeClr>
          </a:solidFill>
        </p:spPr>
        <p:txBody>
          <a:bodyPr wrap="square">
            <a:spAutoFit/>
          </a:bodyPr>
          <a:lstStyle/>
          <a:p>
            <a:r>
              <a:rPr lang="uk-UA" sz="3200" dirty="0">
                <a:solidFill>
                  <a:schemeClr val="accent1">
                    <a:lumMod val="50000"/>
                  </a:schemeClr>
                </a:solidFill>
                <a:latin typeface="Arial Black" panose="020B0A04020102020204" pitchFamily="34" charset="0"/>
              </a:rPr>
              <a:t>У статті 21. Права та обов’язки педагогічних працівників у п.2. </a:t>
            </a:r>
            <a:r>
              <a:rPr lang="uk-UA" sz="3200" i="1" dirty="0">
                <a:solidFill>
                  <a:srgbClr val="006600"/>
                </a:solidFill>
                <a:latin typeface="Arial Black" panose="020B0A04020102020204" pitchFamily="34" charset="0"/>
              </a:rPr>
              <a:t>йдеться – </a:t>
            </a:r>
          </a:p>
          <a:p>
            <a:r>
              <a:rPr lang="uk-UA" sz="3200" i="1" dirty="0">
                <a:solidFill>
                  <a:srgbClr val="006600"/>
                </a:solidFill>
                <a:latin typeface="Arial Black" panose="020B0A04020102020204" pitchFamily="34" charset="0"/>
              </a:rPr>
              <a:t>«Педагогічні працівники закладу дошкільної освіти також зобов’язані: дбати про фізичне і психічне здоров’я вихованців, у межах своїх посадових обов’язків брати участь у створенні в закладі дошкільної освіти безпечного, здорового та інклюзивного чи спеціального освітнього середовища».</a:t>
            </a:r>
          </a:p>
        </p:txBody>
      </p:sp>
      <p:pic>
        <p:nvPicPr>
          <p:cNvPr id="3" name="Рисунок 2">
            <a:extLst>
              <a:ext uri="{FF2B5EF4-FFF2-40B4-BE49-F238E27FC236}">
                <a16:creationId xmlns:a16="http://schemas.microsoft.com/office/drawing/2014/main" id="{24A96A0E-739E-4F43-9CF7-174C5D64AD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11895" y="365760"/>
            <a:ext cx="3666661" cy="2761488"/>
          </a:xfrm>
          <a:prstGeom prst="rect">
            <a:avLst/>
          </a:prstGeom>
        </p:spPr>
      </p:pic>
      <p:pic>
        <p:nvPicPr>
          <p:cNvPr id="4" name="Рисунок 3">
            <a:extLst>
              <a:ext uri="{FF2B5EF4-FFF2-40B4-BE49-F238E27FC236}">
                <a16:creationId xmlns:a16="http://schemas.microsoft.com/office/drawing/2014/main" id="{1712371A-4CE6-436A-8451-CB2DEB5CE7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86928" y="3730752"/>
            <a:ext cx="3511296" cy="2450591"/>
          </a:xfrm>
          <a:prstGeom prst="rect">
            <a:avLst/>
          </a:prstGeom>
        </p:spPr>
      </p:pic>
    </p:spTree>
    <p:extLst>
      <p:ext uri="{BB962C8B-B14F-4D97-AF65-F5344CB8AC3E}">
        <p14:creationId xmlns:p14="http://schemas.microsoft.com/office/powerpoint/2010/main" val="2134467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pattFill prst="plaid">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4026297D-7915-40CD-9AD6-E542262BA2F0}"/>
              </a:ext>
            </a:extLst>
          </p:cNvPr>
          <p:cNvSpPr/>
          <p:nvPr/>
        </p:nvSpPr>
        <p:spPr>
          <a:xfrm>
            <a:off x="255639" y="481782"/>
            <a:ext cx="11779045" cy="6309420"/>
          </a:xfrm>
          <a:prstGeom prst="rect">
            <a:avLst/>
          </a:prstGeom>
        </p:spPr>
        <p:txBody>
          <a:bodyPr wrap="square">
            <a:spAutoFit/>
          </a:bodyPr>
          <a:lstStyle/>
          <a:p>
            <a:r>
              <a:rPr lang="uk-UA" sz="3200" dirty="0">
                <a:solidFill>
                  <a:srgbClr val="C00000"/>
                </a:solidFill>
                <a:latin typeface="Arial Black" panose="020B0A04020102020204" pitchFamily="34" charset="0"/>
              </a:rPr>
              <a:t>Розділ </a:t>
            </a:r>
            <a:r>
              <a:rPr lang="en-US" sz="3200" dirty="0">
                <a:solidFill>
                  <a:srgbClr val="C00000"/>
                </a:solidFill>
                <a:latin typeface="Arial Black" panose="020B0A04020102020204" pitchFamily="34" charset="0"/>
              </a:rPr>
              <a:t>XII. </a:t>
            </a:r>
            <a:r>
              <a:rPr lang="uk-UA" sz="3200" dirty="0">
                <a:solidFill>
                  <a:srgbClr val="C00000"/>
                </a:solidFill>
                <a:latin typeface="Arial Black" panose="020B0A04020102020204" pitchFamily="34" charset="0"/>
              </a:rPr>
              <a:t>ПРИКІНЦЕВІ ТА ПЕРЕХІДНІ ПОЛОЖЕННЯ п.5.             </a:t>
            </a:r>
          </a:p>
          <a:p>
            <a:r>
              <a:rPr lang="uk-UA" sz="3200" dirty="0">
                <a:solidFill>
                  <a:srgbClr val="C00000"/>
                </a:solidFill>
                <a:latin typeface="Arial Black" panose="020B0A04020102020204" pitchFamily="34" charset="0"/>
              </a:rPr>
              <a:t>Кабінету Міністрів України:</a:t>
            </a:r>
          </a:p>
          <a:p>
            <a:r>
              <a:rPr lang="uk-UA" sz="2800" i="1" dirty="0">
                <a:solidFill>
                  <a:srgbClr val="006600"/>
                </a:solidFill>
                <a:latin typeface="Arial Black" panose="020B0A04020102020204" pitchFamily="34" charset="0"/>
              </a:rPr>
              <a:t>1</a:t>
            </a:r>
            <a:r>
              <a:rPr lang="uk-UA" sz="2800" i="1" dirty="0">
                <a:solidFill>
                  <a:srgbClr val="0000CC"/>
                </a:solidFill>
                <a:latin typeface="Arial Black" panose="020B0A04020102020204" pitchFamily="34" charset="0"/>
              </a:rPr>
              <a:t>) протягом одного року з дня набрання чинності цим Законом:</a:t>
            </a:r>
          </a:p>
          <a:p>
            <a:r>
              <a:rPr lang="uk-UA" sz="2800" i="1" dirty="0">
                <a:solidFill>
                  <a:srgbClr val="006600"/>
                </a:solidFill>
                <a:latin typeface="Arial Black" panose="020B0A04020102020204" pitchFamily="34" charset="0"/>
              </a:rPr>
              <a:t>затвердити перелік обов’язкових заходів з охорони здоров’я вихованців закладів дошкільної освіти, що має враховувати особливості різних типів організації освітньої діяльності, визначених цим Законом, та включати вимоги до медичних кабінетів (або медичних осередків) та ізоляторів з орієнтовним переліком оснащення, лікарських засобів та виробів медичного призначення для надання </a:t>
            </a:r>
            <a:r>
              <a:rPr lang="uk-UA" sz="2800" i="1" dirty="0" err="1">
                <a:solidFill>
                  <a:srgbClr val="006600"/>
                </a:solidFill>
                <a:latin typeface="Arial Black" panose="020B0A04020102020204" pitchFamily="34" charset="0"/>
              </a:rPr>
              <a:t>домедичної</a:t>
            </a:r>
            <a:r>
              <a:rPr lang="uk-UA" sz="2800" i="1" dirty="0">
                <a:solidFill>
                  <a:srgbClr val="006600"/>
                </a:solidFill>
                <a:latin typeface="Arial Black" panose="020B0A04020102020204" pitchFamily="34" charset="0"/>
              </a:rPr>
              <a:t> та невідкладної медичної допомоги;</a:t>
            </a:r>
          </a:p>
        </p:txBody>
      </p:sp>
    </p:spTree>
    <p:extLst>
      <p:ext uri="{BB962C8B-B14F-4D97-AF65-F5344CB8AC3E}">
        <p14:creationId xmlns:p14="http://schemas.microsoft.com/office/powerpoint/2010/main" val="843122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pattFill prst="plaid">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FD77573F-58F7-47EB-BB1A-0BBD92548820}"/>
              </a:ext>
            </a:extLst>
          </p:cNvPr>
          <p:cNvSpPr/>
          <p:nvPr/>
        </p:nvSpPr>
        <p:spPr>
          <a:xfrm>
            <a:off x="373627" y="521111"/>
            <a:ext cx="9183328" cy="6063198"/>
          </a:xfrm>
          <a:prstGeom prst="rect">
            <a:avLst/>
          </a:prstGeom>
          <a:solidFill>
            <a:schemeClr val="accent4">
              <a:lumMod val="20000"/>
              <a:lumOff val="80000"/>
            </a:schemeClr>
          </a:solidFill>
        </p:spPr>
        <p:txBody>
          <a:bodyPr wrap="square">
            <a:spAutoFit/>
          </a:bodyPr>
          <a:lstStyle/>
          <a:p>
            <a:r>
              <a:rPr lang="uk-UA" sz="2800" i="1" dirty="0">
                <a:solidFill>
                  <a:srgbClr val="006600"/>
                </a:solidFill>
                <a:latin typeface="Arial Black" panose="020B0A04020102020204" pitchFamily="34" charset="0"/>
              </a:rPr>
              <a:t>У методичному пораднику державної служби якості освіти від 2022 року:</a:t>
            </a:r>
            <a:r>
              <a:rPr lang="uk-UA" sz="2800" dirty="0">
                <a:solidFill>
                  <a:srgbClr val="C00000"/>
                </a:solidFill>
                <a:latin typeface="Arial Black" panose="020B0A04020102020204" pitchFamily="34" charset="0"/>
              </a:rPr>
              <a:t> «Як створити внутрішню систему забезпечення якості освіти»  у розділі ІІІ. </a:t>
            </a:r>
          </a:p>
          <a:p>
            <a:r>
              <a:rPr lang="uk-UA" sz="3200" dirty="0">
                <a:solidFill>
                  <a:srgbClr val="C00000"/>
                </a:solidFill>
                <a:latin typeface="Arial Black" panose="020B0A04020102020204" pitchFamily="34" charset="0"/>
              </a:rPr>
              <a:t>Вимоги до оцінювання освітньої діяльності та управлінських процесів, критерій 1.1.5. </a:t>
            </a:r>
          </a:p>
          <a:p>
            <a:r>
              <a:rPr lang="uk-UA" sz="3600" dirty="0">
                <a:solidFill>
                  <a:srgbClr val="0000CC"/>
                </a:solidFill>
                <a:latin typeface="Arial Black" panose="020B0A04020102020204" pitchFamily="34" charset="0"/>
              </a:rPr>
              <a:t>У закладі дошкільної освіти мають бути створені умови для фізичного розвитку та зміцнення здоров’я здобувачів дошкільної освіти» </a:t>
            </a:r>
          </a:p>
        </p:txBody>
      </p:sp>
      <p:pic>
        <p:nvPicPr>
          <p:cNvPr id="3" name="Рисунок 2">
            <a:extLst>
              <a:ext uri="{FF2B5EF4-FFF2-40B4-BE49-F238E27FC236}">
                <a16:creationId xmlns:a16="http://schemas.microsoft.com/office/drawing/2014/main" id="{37352ADA-D13F-428A-BAB6-D358A78581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37769" y="163536"/>
            <a:ext cx="2687083" cy="2451648"/>
          </a:xfrm>
          <a:prstGeom prst="rect">
            <a:avLst/>
          </a:prstGeom>
        </p:spPr>
      </p:pic>
      <p:pic>
        <p:nvPicPr>
          <p:cNvPr id="4" name="Рисунок 3">
            <a:extLst>
              <a:ext uri="{FF2B5EF4-FFF2-40B4-BE49-F238E27FC236}">
                <a16:creationId xmlns:a16="http://schemas.microsoft.com/office/drawing/2014/main" id="{62B96B30-BC1B-4AFE-9C48-8C38D5EBEC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73737" y="3255264"/>
            <a:ext cx="2234332" cy="2904892"/>
          </a:xfrm>
          <a:prstGeom prst="rect">
            <a:avLst/>
          </a:prstGeom>
        </p:spPr>
      </p:pic>
    </p:spTree>
    <p:extLst>
      <p:ext uri="{BB962C8B-B14F-4D97-AF65-F5344CB8AC3E}">
        <p14:creationId xmlns:p14="http://schemas.microsoft.com/office/powerpoint/2010/main" val="3344851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pattFill prst="plaid">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EADBEFB1-F4B4-4289-B4DE-EC0680BF97E0}"/>
              </a:ext>
            </a:extLst>
          </p:cNvPr>
          <p:cNvSpPr/>
          <p:nvPr/>
        </p:nvSpPr>
        <p:spPr>
          <a:xfrm>
            <a:off x="432620" y="285134"/>
            <a:ext cx="7620000" cy="4832092"/>
          </a:xfrm>
          <a:prstGeom prst="rect">
            <a:avLst/>
          </a:prstGeom>
          <a:solidFill>
            <a:schemeClr val="accent4">
              <a:lumMod val="20000"/>
              <a:lumOff val="80000"/>
            </a:schemeClr>
          </a:solidFill>
        </p:spPr>
        <p:txBody>
          <a:bodyPr wrap="square">
            <a:spAutoFit/>
          </a:bodyPr>
          <a:lstStyle/>
          <a:p>
            <a:r>
              <a:rPr lang="uk-UA" sz="2800" i="1" dirty="0">
                <a:solidFill>
                  <a:srgbClr val="006600"/>
                </a:solidFill>
                <a:latin typeface="Arial Black" panose="020B0A04020102020204" pitchFamily="34" charset="0"/>
              </a:rPr>
              <a:t>для створення умов, які сприяють фізичному розвитку та зміцненню здоров'я здобувачів дошкільної освіти, в закладі проводиться </a:t>
            </a:r>
            <a:r>
              <a:rPr lang="uk-UA" sz="2800" i="1" dirty="0" err="1">
                <a:solidFill>
                  <a:srgbClr val="006600"/>
                </a:solidFill>
                <a:latin typeface="Arial Black" panose="020B0A04020102020204" pitchFamily="34" charset="0"/>
              </a:rPr>
              <a:t>гігіенічне</a:t>
            </a:r>
            <a:r>
              <a:rPr lang="uk-UA" sz="2800" i="1" dirty="0">
                <a:solidFill>
                  <a:srgbClr val="006600"/>
                </a:solidFill>
                <a:latin typeface="Arial Black" panose="020B0A04020102020204" pitchFamily="34" charset="0"/>
              </a:rPr>
              <a:t> навчання з усіма учасниками освітнього процесу з питань здорового способу життя, загартування, раціонального харчування, профілактики травматизму, інфекційних захворювань</a:t>
            </a:r>
          </a:p>
        </p:txBody>
      </p:sp>
      <p:pic>
        <p:nvPicPr>
          <p:cNvPr id="3" name="Рисунок 2">
            <a:extLst>
              <a:ext uri="{FF2B5EF4-FFF2-40B4-BE49-F238E27FC236}">
                <a16:creationId xmlns:a16="http://schemas.microsoft.com/office/drawing/2014/main" id="{243D6366-D5CA-4880-8DA1-FEAAE2989F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52620" y="285134"/>
            <a:ext cx="3349752" cy="2512314"/>
          </a:xfrm>
          <a:prstGeom prst="rect">
            <a:avLst/>
          </a:prstGeom>
        </p:spPr>
      </p:pic>
      <p:pic>
        <p:nvPicPr>
          <p:cNvPr id="4" name="Рисунок 3">
            <a:extLst>
              <a:ext uri="{FF2B5EF4-FFF2-40B4-BE49-F238E27FC236}">
                <a16:creationId xmlns:a16="http://schemas.microsoft.com/office/drawing/2014/main" id="{EF1D504D-73B1-41DD-8B8F-31436B8EC3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6944" y="2990089"/>
            <a:ext cx="3349752" cy="2276856"/>
          </a:xfrm>
          <a:prstGeom prst="rect">
            <a:avLst/>
          </a:prstGeom>
        </p:spPr>
      </p:pic>
      <p:pic>
        <p:nvPicPr>
          <p:cNvPr id="5" name="Рисунок 4">
            <a:extLst>
              <a:ext uri="{FF2B5EF4-FFF2-40B4-BE49-F238E27FC236}">
                <a16:creationId xmlns:a16="http://schemas.microsoft.com/office/drawing/2014/main" id="{78D135B0-8AA2-43DB-9B08-8A75C0D9AA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77056" y="4620470"/>
            <a:ext cx="3349752" cy="1952396"/>
          </a:xfrm>
          <a:prstGeom prst="rect">
            <a:avLst/>
          </a:prstGeom>
        </p:spPr>
      </p:pic>
    </p:spTree>
    <p:extLst>
      <p:ext uri="{BB962C8B-B14F-4D97-AF65-F5344CB8AC3E}">
        <p14:creationId xmlns:p14="http://schemas.microsoft.com/office/powerpoint/2010/main" val="2479036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39000">
              <a:schemeClr val="accent4">
                <a:lumMod val="40000"/>
                <a:lumOff val="60000"/>
              </a:schemeClr>
            </a:gs>
            <a:gs pos="73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кутник 2">
            <a:extLst>
              <a:ext uri="{FF2B5EF4-FFF2-40B4-BE49-F238E27FC236}">
                <a16:creationId xmlns:a16="http://schemas.microsoft.com/office/drawing/2014/main" id="{63F0AA53-C1CD-421E-9EDB-6A722CD660EB}"/>
              </a:ext>
            </a:extLst>
          </p:cNvPr>
          <p:cNvSpPr/>
          <p:nvPr/>
        </p:nvSpPr>
        <p:spPr>
          <a:xfrm>
            <a:off x="374904" y="164592"/>
            <a:ext cx="8165592" cy="6345936"/>
          </a:xfrm>
          <a:prstGeom prst="rect">
            <a:avLst/>
          </a:prstGeom>
          <a:solidFill>
            <a:schemeClr val="accent1">
              <a:lumMod val="40000"/>
              <a:lumOff val="60000"/>
            </a:schemeClr>
          </a:solidFill>
        </p:spPr>
        <p:txBody>
          <a:bodyPr wrap="square">
            <a:spAutoFit/>
          </a:bodyPr>
          <a:lstStyle/>
          <a:p>
            <a:r>
              <a:rPr lang="uk-UA" sz="2800" i="1" dirty="0">
                <a:solidFill>
                  <a:srgbClr val="7030A0"/>
                </a:solidFill>
                <a:latin typeface="Arial Black" panose="020B0A04020102020204" pitchFamily="34" charset="0"/>
              </a:rPr>
              <a:t>Безпечний освітній простір закладу дошкільної освіти розглядається як сукупність умов, що запобігають будь яким видам небезпеки всіх учасників освітнього процесу та забезпечують захищеність від негативних впливів та створюють комфортність для життя і розвитку особистості. </a:t>
            </a:r>
          </a:p>
          <a:p>
            <a:endParaRPr lang="uk-UA" sz="2800" i="1" dirty="0">
              <a:solidFill>
                <a:srgbClr val="7030A0"/>
              </a:solidFill>
              <a:latin typeface="Arial Black" panose="020B0A04020102020204" pitchFamily="34" charset="0"/>
            </a:endParaRPr>
          </a:p>
          <a:p>
            <a:pPr marL="457200" indent="-457200">
              <a:buFont typeface="Wingdings" panose="05000000000000000000" pitchFamily="2" charset="2"/>
              <a:buChar char="v"/>
            </a:pPr>
            <a:r>
              <a:rPr lang="uk-UA" sz="2800" i="1" dirty="0">
                <a:solidFill>
                  <a:srgbClr val="0000CC"/>
                </a:solidFill>
                <a:latin typeface="Arial Black" panose="020B0A04020102020204" pitchFamily="34" charset="0"/>
              </a:rPr>
              <a:t>За умовами дотримання безпечного освітнього простору, спільно з керівником,</a:t>
            </a:r>
          </a:p>
          <a:p>
            <a:r>
              <a:rPr lang="uk-UA" sz="2800" i="1" dirty="0">
                <a:solidFill>
                  <a:srgbClr val="0000CC"/>
                </a:solidFill>
                <a:latin typeface="Arial Black" panose="020B0A04020102020204" pitchFamily="34" charset="0"/>
              </a:rPr>
              <a:t> здійснює контроль і </a:t>
            </a:r>
          </a:p>
          <a:p>
            <a:r>
              <a:rPr lang="uk-UA" sz="2800" i="1" dirty="0">
                <a:solidFill>
                  <a:srgbClr val="0000CC"/>
                </a:solidFill>
                <a:latin typeface="Arial Black" panose="020B0A04020102020204" pitchFamily="34" charset="0"/>
              </a:rPr>
              <a:t>старша медична сестра.</a:t>
            </a:r>
          </a:p>
        </p:txBody>
      </p:sp>
      <p:pic>
        <p:nvPicPr>
          <p:cNvPr id="4" name="Рисунок 3">
            <a:extLst>
              <a:ext uri="{FF2B5EF4-FFF2-40B4-BE49-F238E27FC236}">
                <a16:creationId xmlns:a16="http://schemas.microsoft.com/office/drawing/2014/main" id="{19E58F96-5BE5-4295-B7E6-509140CA7D1E}"/>
              </a:ext>
            </a:extLst>
          </p:cNvPr>
          <p:cNvPicPr>
            <a:picLocks noChangeAspect="1"/>
          </p:cNvPicPr>
          <p:nvPr/>
        </p:nvPicPr>
        <p:blipFill>
          <a:blip r:embed="rId2"/>
          <a:stretch>
            <a:fillRect/>
          </a:stretch>
        </p:blipFill>
        <p:spPr>
          <a:xfrm>
            <a:off x="8467344" y="2623946"/>
            <a:ext cx="3593592" cy="2935605"/>
          </a:xfrm>
          <a:prstGeom prst="rect">
            <a:avLst/>
          </a:prstGeom>
        </p:spPr>
      </p:pic>
    </p:spTree>
    <p:extLst>
      <p:ext uri="{BB962C8B-B14F-4D97-AF65-F5344CB8AC3E}">
        <p14:creationId xmlns:p14="http://schemas.microsoft.com/office/powerpoint/2010/main" val="583907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pattFill prst="plaid">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0D655F35-E9AE-428B-8FE3-0AA3EFD6BC25}"/>
              </a:ext>
            </a:extLst>
          </p:cNvPr>
          <p:cNvSpPr/>
          <p:nvPr/>
        </p:nvSpPr>
        <p:spPr>
          <a:xfrm>
            <a:off x="350520" y="165253"/>
            <a:ext cx="7741920" cy="6494085"/>
          </a:xfrm>
          <a:prstGeom prst="rect">
            <a:avLst/>
          </a:prstGeom>
        </p:spPr>
        <p:txBody>
          <a:bodyPr wrap="square">
            <a:spAutoFit/>
          </a:bodyPr>
          <a:lstStyle/>
          <a:p>
            <a:r>
              <a:rPr lang="uk-UA" sz="3200" i="1" dirty="0">
                <a:solidFill>
                  <a:srgbClr val="006600"/>
                </a:solidFill>
                <a:latin typeface="Arial Black" panose="020B0A04020102020204" pitchFamily="34" charset="0"/>
              </a:rPr>
              <a:t>Гігієнічна підготовка працівників закладу забезпечує </a:t>
            </a:r>
          </a:p>
          <a:p>
            <a:r>
              <a:rPr lang="uk-UA" sz="3200" i="1" dirty="0">
                <a:solidFill>
                  <a:srgbClr val="006600"/>
                </a:solidFill>
                <a:latin typeface="Arial Black" panose="020B0A04020102020204" pitchFamily="34" charset="0"/>
              </a:rPr>
              <a:t>відповідний рівень гігієнічних знань під час діяльності, </a:t>
            </a:r>
          </a:p>
          <a:p>
            <a:r>
              <a:rPr lang="uk-UA" sz="3200" i="1" dirty="0">
                <a:solidFill>
                  <a:srgbClr val="006600"/>
                </a:solidFill>
                <a:latin typeface="Arial Black" panose="020B0A04020102020204" pitchFamily="34" charset="0"/>
              </a:rPr>
              <a:t>сприяє створенню в закладі високої культури, що значно зменшує вірогідність виникнення інфекційних та інших захворювань, </a:t>
            </a:r>
          </a:p>
          <a:p>
            <a:r>
              <a:rPr lang="uk-UA" sz="3200" i="1" dirty="0">
                <a:solidFill>
                  <a:srgbClr val="006600"/>
                </a:solidFill>
                <a:latin typeface="Arial Black" panose="020B0A04020102020204" pitchFamily="34" charset="0"/>
              </a:rPr>
              <a:t>запобігає ускладненню санітарно-епідеміологічної ситуації</a:t>
            </a:r>
            <a:r>
              <a:rPr lang="uk-UA" i="1" dirty="0">
                <a:solidFill>
                  <a:srgbClr val="006600"/>
                </a:solidFill>
              </a:rPr>
              <a:t>.</a:t>
            </a:r>
          </a:p>
        </p:txBody>
      </p:sp>
      <p:pic>
        <p:nvPicPr>
          <p:cNvPr id="3" name="Рисунок 2">
            <a:extLst>
              <a:ext uri="{FF2B5EF4-FFF2-40B4-BE49-F238E27FC236}">
                <a16:creationId xmlns:a16="http://schemas.microsoft.com/office/drawing/2014/main" id="{3DA0F4B9-E91D-49D1-B693-E90C6BE7419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854696" y="292608"/>
            <a:ext cx="3730752" cy="3346704"/>
          </a:xfrm>
          <a:prstGeom prst="rect">
            <a:avLst/>
          </a:prstGeom>
        </p:spPr>
      </p:pic>
      <p:pic>
        <p:nvPicPr>
          <p:cNvPr id="4" name="Рисунок 3">
            <a:extLst>
              <a:ext uri="{FF2B5EF4-FFF2-40B4-BE49-F238E27FC236}">
                <a16:creationId xmlns:a16="http://schemas.microsoft.com/office/drawing/2014/main" id="{C6B68AC7-9D62-4C73-A46F-9E4FC76C72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2400" y="3766667"/>
            <a:ext cx="3813048" cy="2926080"/>
          </a:xfrm>
          <a:prstGeom prst="rect">
            <a:avLst/>
          </a:prstGeom>
        </p:spPr>
      </p:pic>
    </p:spTree>
    <p:extLst>
      <p:ext uri="{BB962C8B-B14F-4D97-AF65-F5344CB8AC3E}">
        <p14:creationId xmlns:p14="http://schemas.microsoft.com/office/powerpoint/2010/main" val="3104767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pattFill prst="wdDnDiag">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C432DB22-7542-4617-B467-2D2E0297D113}"/>
              </a:ext>
            </a:extLst>
          </p:cNvPr>
          <p:cNvSpPr/>
          <p:nvPr/>
        </p:nvSpPr>
        <p:spPr>
          <a:xfrm>
            <a:off x="411480" y="137160"/>
            <a:ext cx="10177272" cy="6186309"/>
          </a:xfrm>
          <a:prstGeom prst="rect">
            <a:avLst/>
          </a:prstGeom>
        </p:spPr>
        <p:txBody>
          <a:bodyPr wrap="square">
            <a:spAutoFit/>
          </a:bodyPr>
          <a:lstStyle/>
          <a:p>
            <a:r>
              <a:rPr lang="uk-UA" sz="3600" dirty="0">
                <a:solidFill>
                  <a:srgbClr val="7030A0"/>
                </a:solidFill>
                <a:latin typeface="Arial Black" panose="020B0A04020102020204" pitchFamily="34" charset="0"/>
              </a:rPr>
              <a:t>У закладі дітей забезпечують постійним медичним обслуговуванням.</a:t>
            </a:r>
          </a:p>
          <a:p>
            <a:r>
              <a:rPr lang="uk-UA" sz="3600" dirty="0">
                <a:solidFill>
                  <a:srgbClr val="7030A0"/>
                </a:solidFill>
                <a:latin typeface="Arial Black" panose="020B0A04020102020204" pitchFamily="34" charset="0"/>
              </a:rPr>
              <a:t> Його здійснюють медичні працівники, які входять до штату закладу, відповідно до Порядку медичного обслуговування дітей у дошкільному навчальному закладі, затвердженого </a:t>
            </a:r>
          </a:p>
          <a:p>
            <a:r>
              <a:rPr lang="uk-UA" sz="3600" dirty="0">
                <a:solidFill>
                  <a:srgbClr val="7030A0"/>
                </a:solidFill>
                <a:latin typeface="Arial Black" panose="020B0A04020102020204" pitchFamily="34" charset="0"/>
              </a:rPr>
              <a:t>постановою Кабінету Міністрів України від 14.06.2002 </a:t>
            </a:r>
            <a:r>
              <a:rPr lang="en-US" sz="3600" dirty="0">
                <a:solidFill>
                  <a:srgbClr val="7030A0"/>
                </a:solidFill>
                <a:latin typeface="Arial Black" panose="020B0A04020102020204" pitchFamily="34" charset="0"/>
              </a:rPr>
              <a:t>N2 826.</a:t>
            </a:r>
            <a:endParaRPr lang="uk-UA" sz="3600" dirty="0">
              <a:solidFill>
                <a:srgbClr val="7030A0"/>
              </a:solidFill>
              <a:latin typeface="Arial Black" panose="020B0A04020102020204" pitchFamily="34" charset="0"/>
            </a:endParaRPr>
          </a:p>
        </p:txBody>
      </p:sp>
      <p:pic>
        <p:nvPicPr>
          <p:cNvPr id="3" name="Рисунок 2">
            <a:extLst>
              <a:ext uri="{FF2B5EF4-FFF2-40B4-BE49-F238E27FC236}">
                <a16:creationId xmlns:a16="http://schemas.microsoft.com/office/drawing/2014/main" id="{69E1DD1C-A410-4A03-8720-4D89FF8CF0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99060" y="237744"/>
            <a:ext cx="3336324" cy="2221992"/>
          </a:xfrm>
          <a:prstGeom prst="rect">
            <a:avLst/>
          </a:prstGeom>
        </p:spPr>
      </p:pic>
    </p:spTree>
    <p:extLst>
      <p:ext uri="{BB962C8B-B14F-4D97-AF65-F5344CB8AC3E}">
        <p14:creationId xmlns:p14="http://schemas.microsoft.com/office/powerpoint/2010/main" val="2514177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pattFill prst="wdDnDiag">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732E3730-A3DD-4421-9EFB-178E7F7EE01B}"/>
              </a:ext>
            </a:extLst>
          </p:cNvPr>
          <p:cNvSpPr/>
          <p:nvPr/>
        </p:nvSpPr>
        <p:spPr>
          <a:xfrm>
            <a:off x="265176" y="374904"/>
            <a:ext cx="8878824" cy="4524315"/>
          </a:xfrm>
          <a:prstGeom prst="rect">
            <a:avLst/>
          </a:prstGeom>
          <a:solidFill>
            <a:schemeClr val="accent1">
              <a:lumMod val="20000"/>
              <a:lumOff val="80000"/>
            </a:schemeClr>
          </a:solidFill>
        </p:spPr>
        <p:txBody>
          <a:bodyPr wrap="square">
            <a:spAutoFit/>
          </a:bodyPr>
          <a:lstStyle/>
          <a:p>
            <a:r>
              <a:rPr lang="uk-UA" sz="3600" dirty="0">
                <a:solidFill>
                  <a:srgbClr val="C00000"/>
                </a:solidFill>
                <a:latin typeface="Arial Black" panose="020B0A04020102020204" pitchFamily="34" charset="0"/>
              </a:rPr>
              <a:t>Медична сестра здійснює: </a:t>
            </a:r>
          </a:p>
          <a:p>
            <a:endParaRPr lang="uk-UA" sz="2800" dirty="0">
              <a:solidFill>
                <a:srgbClr val="0000CC"/>
              </a:solidFill>
              <a:latin typeface="Arial Black" panose="020B0A04020102020204" pitchFamily="34" charset="0"/>
            </a:endParaRPr>
          </a:p>
          <a:p>
            <a:pPr marL="457200" indent="-457200">
              <a:buFont typeface="Arial" panose="020B0604020202020204" pitchFamily="34" charset="0"/>
              <a:buChar char="•"/>
            </a:pPr>
            <a:r>
              <a:rPr lang="uk-UA" sz="2800" dirty="0">
                <a:solidFill>
                  <a:srgbClr val="0000CC"/>
                </a:solidFill>
                <a:latin typeface="Arial Black" panose="020B0A04020102020204" pitchFamily="34" charset="0"/>
              </a:rPr>
              <a:t>огляд стану приміщень, на відповідність санітарно-гігієнічним вимогам та </a:t>
            </a:r>
          </a:p>
          <a:p>
            <a:r>
              <a:rPr lang="uk-UA" sz="2800" dirty="0">
                <a:solidFill>
                  <a:srgbClr val="0000CC"/>
                </a:solidFill>
                <a:latin typeface="Arial Black" panose="020B0A04020102020204" pitchFamily="34" charset="0"/>
              </a:rPr>
              <a:t>•	щоденний огляд дітей, які відвідують заклад, щодо виявлення у них ознак захворювань;</a:t>
            </a:r>
          </a:p>
          <a:p>
            <a:endParaRPr lang="uk-UA" sz="2800" dirty="0">
              <a:solidFill>
                <a:srgbClr val="0000CC"/>
              </a:solidFill>
              <a:latin typeface="Arial Black" panose="020B0A04020102020204" pitchFamily="34" charset="0"/>
            </a:endParaRPr>
          </a:p>
          <a:p>
            <a:endParaRPr lang="uk-UA" sz="2800" dirty="0">
              <a:solidFill>
                <a:srgbClr val="0000CC"/>
              </a:solidFill>
              <a:latin typeface="Arial Black" panose="020B0A04020102020204" pitchFamily="34" charset="0"/>
            </a:endParaRPr>
          </a:p>
          <a:p>
            <a:r>
              <a:rPr lang="uk-UA" sz="2800" dirty="0">
                <a:solidFill>
                  <a:srgbClr val="0000CC"/>
                </a:solidFill>
                <a:latin typeface="Arial Black" panose="020B0A04020102020204" pitchFamily="34" charset="0"/>
              </a:rPr>
              <a:t>•	антропометрію, термометрію;</a:t>
            </a:r>
          </a:p>
        </p:txBody>
      </p:sp>
      <p:pic>
        <p:nvPicPr>
          <p:cNvPr id="3" name="Рисунок 2">
            <a:extLst>
              <a:ext uri="{FF2B5EF4-FFF2-40B4-BE49-F238E27FC236}">
                <a16:creationId xmlns:a16="http://schemas.microsoft.com/office/drawing/2014/main" id="{5D0D2640-55B0-4043-AA61-D73676B5A8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88552" y="237197"/>
            <a:ext cx="2938272" cy="2399864"/>
          </a:xfrm>
          <a:prstGeom prst="rect">
            <a:avLst/>
          </a:prstGeom>
        </p:spPr>
      </p:pic>
      <p:pic>
        <p:nvPicPr>
          <p:cNvPr id="4" name="Рисунок 3">
            <a:extLst>
              <a:ext uri="{FF2B5EF4-FFF2-40B4-BE49-F238E27FC236}">
                <a16:creationId xmlns:a16="http://schemas.microsoft.com/office/drawing/2014/main" id="{4B43A78C-40D6-4393-9150-CD93A9399242}"/>
              </a:ext>
            </a:extLst>
          </p:cNvPr>
          <p:cNvPicPr>
            <a:picLocks noChangeAspect="1"/>
          </p:cNvPicPr>
          <p:nvPr/>
        </p:nvPicPr>
        <p:blipFill>
          <a:blip r:embed="rId3"/>
          <a:stretch>
            <a:fillRect/>
          </a:stretch>
        </p:blipFill>
        <p:spPr>
          <a:xfrm>
            <a:off x="7351776" y="3326911"/>
            <a:ext cx="3493008" cy="3293891"/>
          </a:xfrm>
          <a:prstGeom prst="rect">
            <a:avLst/>
          </a:prstGeom>
        </p:spPr>
      </p:pic>
    </p:spTree>
    <p:extLst>
      <p:ext uri="{BB962C8B-B14F-4D97-AF65-F5344CB8AC3E}">
        <p14:creationId xmlns:p14="http://schemas.microsoft.com/office/powerpoint/2010/main" val="19601114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pattFill prst="wdDnDiag">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F35D4649-B270-4219-8697-58AE2D15D02C}"/>
              </a:ext>
            </a:extLst>
          </p:cNvPr>
          <p:cNvSpPr/>
          <p:nvPr/>
        </p:nvSpPr>
        <p:spPr>
          <a:xfrm>
            <a:off x="280309" y="969264"/>
            <a:ext cx="8796528" cy="5693866"/>
          </a:xfrm>
          <a:prstGeom prst="rect">
            <a:avLst/>
          </a:prstGeom>
        </p:spPr>
        <p:txBody>
          <a:bodyPr wrap="square">
            <a:spAutoFit/>
          </a:bodyPr>
          <a:lstStyle/>
          <a:p>
            <a:pPr marL="457200" indent="-457200">
              <a:buFont typeface="Wingdings" panose="05000000000000000000" pitchFamily="2" charset="2"/>
              <a:buChar char="v"/>
            </a:pPr>
            <a:r>
              <a:rPr lang="uk-UA" sz="2800" dirty="0">
                <a:solidFill>
                  <a:srgbClr val="006600"/>
                </a:solidFill>
                <a:latin typeface="Arial Black" panose="020B0A04020102020204" pitchFamily="34" charset="0"/>
              </a:rPr>
              <a:t>моніторинг стану здоров'я, фізичного та нервово-психічного розвитку дітей;</a:t>
            </a:r>
          </a:p>
          <a:p>
            <a:endParaRPr lang="uk-UA" sz="2800" dirty="0">
              <a:solidFill>
                <a:srgbClr val="006600"/>
              </a:solidFill>
              <a:latin typeface="Arial Black" panose="020B0A04020102020204" pitchFamily="34" charset="0"/>
            </a:endParaRPr>
          </a:p>
          <a:p>
            <a:pPr marL="457200" indent="-457200">
              <a:buFont typeface="Wingdings" panose="05000000000000000000" pitchFamily="2" charset="2"/>
              <a:buChar char="v"/>
            </a:pPr>
            <a:r>
              <a:rPr lang="uk-UA" sz="2800" i="1" dirty="0">
                <a:solidFill>
                  <a:srgbClr val="C00000"/>
                </a:solidFill>
                <a:latin typeface="Arial Black" panose="020B0A04020102020204" pitchFamily="34" charset="0"/>
              </a:rPr>
              <a:t>ізоляцію дітей, які захворіли, та спостереження за ними;</a:t>
            </a:r>
          </a:p>
          <a:p>
            <a:endParaRPr lang="uk-UA" sz="2800" dirty="0">
              <a:solidFill>
                <a:srgbClr val="006600"/>
              </a:solidFill>
              <a:latin typeface="Arial Black" panose="020B0A04020102020204" pitchFamily="34" charset="0"/>
            </a:endParaRPr>
          </a:p>
          <a:p>
            <a:pPr marL="457200" indent="-457200">
              <a:buFont typeface="Wingdings" panose="05000000000000000000" pitchFamily="2" charset="2"/>
              <a:buChar char="v"/>
            </a:pPr>
            <a:r>
              <a:rPr lang="uk-UA" sz="2800" dirty="0">
                <a:solidFill>
                  <a:srgbClr val="7030A0"/>
                </a:solidFill>
                <a:latin typeface="Arial Black" panose="020B0A04020102020204" pitchFamily="34" charset="0"/>
              </a:rPr>
              <a:t>протиепідемічні заходи у порядку, встановленому МО3 України; спостережень за дітьми, які були в контакті з інфекційним хворим; </a:t>
            </a:r>
          </a:p>
          <a:p>
            <a:pPr marL="457200" indent="-457200">
              <a:buFont typeface="Wingdings" panose="05000000000000000000" pitchFamily="2" charset="2"/>
              <a:buChar char="v"/>
            </a:pPr>
            <a:endParaRPr lang="uk-UA" sz="2800" dirty="0">
              <a:solidFill>
                <a:srgbClr val="7030A0"/>
              </a:solidFill>
              <a:latin typeface="Arial Black" panose="020B0A04020102020204" pitchFamily="34" charset="0"/>
            </a:endParaRPr>
          </a:p>
          <a:p>
            <a:pPr marL="457200" indent="-457200">
              <a:buFont typeface="Wingdings" panose="05000000000000000000" pitchFamily="2" charset="2"/>
              <a:buChar char="v"/>
            </a:pPr>
            <a:r>
              <a:rPr lang="uk-UA" sz="2800" dirty="0">
                <a:solidFill>
                  <a:srgbClr val="002060"/>
                </a:solidFill>
                <a:latin typeface="Arial Black" panose="020B0A04020102020204" pitchFamily="34" charset="0"/>
              </a:rPr>
              <a:t>заходів щодо запобігання </a:t>
            </a:r>
            <a:r>
              <a:rPr lang="uk-UA" sz="2800" dirty="0" err="1">
                <a:solidFill>
                  <a:srgbClr val="002060"/>
                </a:solidFill>
                <a:latin typeface="Arial Black" panose="020B0A04020102020204" pitchFamily="34" charset="0"/>
              </a:rPr>
              <a:t>педикульозу</a:t>
            </a:r>
            <a:r>
              <a:rPr lang="uk-UA" sz="2800" dirty="0">
                <a:solidFill>
                  <a:srgbClr val="002060"/>
                </a:solidFill>
                <a:latin typeface="Arial Black" panose="020B0A04020102020204" pitchFamily="34" charset="0"/>
              </a:rPr>
              <a:t>, гельмінтозу, боротьби з ними;</a:t>
            </a:r>
          </a:p>
        </p:txBody>
      </p:sp>
      <p:pic>
        <p:nvPicPr>
          <p:cNvPr id="4" name="Рисунок 3">
            <a:extLst>
              <a:ext uri="{FF2B5EF4-FFF2-40B4-BE49-F238E27FC236}">
                <a16:creationId xmlns:a16="http://schemas.microsoft.com/office/drawing/2014/main" id="{1FF5E93B-D1BB-496C-9973-8BBD81D9FE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64221" y="370333"/>
            <a:ext cx="2317820" cy="1581912"/>
          </a:xfrm>
          <a:prstGeom prst="rect">
            <a:avLst/>
          </a:prstGeom>
        </p:spPr>
      </p:pic>
      <p:pic>
        <p:nvPicPr>
          <p:cNvPr id="3" name="Рисунок 2">
            <a:extLst>
              <a:ext uri="{FF2B5EF4-FFF2-40B4-BE49-F238E27FC236}">
                <a16:creationId xmlns:a16="http://schemas.microsoft.com/office/drawing/2014/main" id="{3B0CA312-C2B5-4551-AC21-84FB5BC583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21216" y="5021349"/>
            <a:ext cx="2271522" cy="1743075"/>
          </a:xfrm>
          <a:prstGeom prst="rect">
            <a:avLst/>
          </a:prstGeom>
        </p:spPr>
      </p:pic>
      <p:pic>
        <p:nvPicPr>
          <p:cNvPr id="6" name="Рисунок 5">
            <a:extLst>
              <a:ext uri="{FF2B5EF4-FFF2-40B4-BE49-F238E27FC236}">
                <a16:creationId xmlns:a16="http://schemas.microsoft.com/office/drawing/2014/main" id="{60B71E70-ECAC-48B6-AFBA-F50A5B7789B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458200" y="2790996"/>
            <a:ext cx="3529584" cy="2302212"/>
          </a:xfrm>
          <a:prstGeom prst="rect">
            <a:avLst/>
          </a:prstGeom>
        </p:spPr>
      </p:pic>
      <p:sp>
        <p:nvSpPr>
          <p:cNvPr id="7" name="Прямокутник 6">
            <a:extLst>
              <a:ext uri="{FF2B5EF4-FFF2-40B4-BE49-F238E27FC236}">
                <a16:creationId xmlns:a16="http://schemas.microsoft.com/office/drawing/2014/main" id="{D2CAB203-BCDD-40B4-8502-0B58D875983C}"/>
              </a:ext>
            </a:extLst>
          </p:cNvPr>
          <p:cNvSpPr/>
          <p:nvPr/>
        </p:nvSpPr>
        <p:spPr>
          <a:xfrm>
            <a:off x="548049" y="199443"/>
            <a:ext cx="5780750" cy="523220"/>
          </a:xfrm>
          <a:prstGeom prst="rect">
            <a:avLst/>
          </a:prstGeom>
          <a:solidFill>
            <a:schemeClr val="tx2">
              <a:lumMod val="20000"/>
              <a:lumOff val="80000"/>
            </a:schemeClr>
          </a:solidFill>
        </p:spPr>
        <p:txBody>
          <a:bodyPr wrap="none">
            <a:spAutoFit/>
          </a:bodyPr>
          <a:lstStyle/>
          <a:p>
            <a:r>
              <a:rPr lang="uk-UA" sz="2800" dirty="0">
                <a:solidFill>
                  <a:srgbClr val="FF0000"/>
                </a:solidFill>
                <a:latin typeface="Arial Black" panose="020B0A04020102020204" pitchFamily="34" charset="0"/>
              </a:rPr>
              <a:t>Медична сестра здійснює: </a:t>
            </a:r>
          </a:p>
        </p:txBody>
      </p:sp>
    </p:spTree>
    <p:extLst>
      <p:ext uri="{BB962C8B-B14F-4D97-AF65-F5344CB8AC3E}">
        <p14:creationId xmlns:p14="http://schemas.microsoft.com/office/powerpoint/2010/main" val="38702674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pattFill prst="wdDnDiag">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35ABD1F5-5511-4507-9715-013BD3EBACE9}"/>
              </a:ext>
            </a:extLst>
          </p:cNvPr>
          <p:cNvSpPr/>
          <p:nvPr/>
        </p:nvSpPr>
        <p:spPr>
          <a:xfrm>
            <a:off x="292609" y="1700784"/>
            <a:ext cx="8787384" cy="4832092"/>
          </a:xfrm>
          <a:prstGeom prst="rect">
            <a:avLst/>
          </a:prstGeom>
          <a:solidFill>
            <a:schemeClr val="accent2">
              <a:lumMod val="40000"/>
              <a:lumOff val="60000"/>
            </a:schemeClr>
          </a:solidFill>
        </p:spPr>
        <p:txBody>
          <a:bodyPr wrap="square">
            <a:spAutoFit/>
          </a:bodyPr>
          <a:lstStyle/>
          <a:p>
            <a:pPr marL="457200" indent="-457200">
              <a:buFont typeface="Wingdings" panose="05000000000000000000" pitchFamily="2" charset="2"/>
              <a:buChar char="q"/>
            </a:pPr>
            <a:r>
              <a:rPr lang="uk-UA" sz="2800" i="1" dirty="0">
                <a:solidFill>
                  <a:srgbClr val="7030A0"/>
                </a:solidFill>
                <a:latin typeface="Arial Black" panose="020B0A04020102020204" pitchFamily="34" charset="0"/>
              </a:rPr>
              <a:t>санітарно-просвітницьку роботу серед дітей, батьків або інших законних представників дитини та працівників закладу з питань здорового способу життя, загартування, раціонального харчування, профілактики травматизму, </a:t>
            </a:r>
          </a:p>
          <a:p>
            <a:pPr marL="457200" indent="-457200">
              <a:buFont typeface="Wingdings" panose="05000000000000000000" pitchFamily="2" charset="2"/>
              <a:buChar char="q"/>
            </a:pPr>
            <a:endParaRPr lang="uk-UA" sz="2800" i="1" dirty="0">
              <a:solidFill>
                <a:srgbClr val="7030A0"/>
              </a:solidFill>
              <a:latin typeface="Arial Black" panose="020B0A04020102020204" pitchFamily="34" charset="0"/>
            </a:endParaRPr>
          </a:p>
          <a:p>
            <a:pPr marL="457200" indent="-457200">
              <a:buFont typeface="Wingdings" panose="05000000000000000000" pitchFamily="2" charset="2"/>
              <a:buChar char="q"/>
            </a:pPr>
            <a:r>
              <a:rPr lang="uk-UA" sz="2800" i="1" dirty="0">
                <a:solidFill>
                  <a:srgbClr val="7030A0"/>
                </a:solidFill>
                <a:latin typeface="Arial Black" panose="020B0A04020102020204" pitchFamily="34" charset="0"/>
              </a:rPr>
              <a:t>інфекційних захворювань, зокрема СНІДу та захворювань, що передаються статевим шляхом, тощо.</a:t>
            </a:r>
          </a:p>
        </p:txBody>
      </p:sp>
      <p:pic>
        <p:nvPicPr>
          <p:cNvPr id="3" name="Рисунок 2">
            <a:extLst>
              <a:ext uri="{FF2B5EF4-FFF2-40B4-BE49-F238E27FC236}">
                <a16:creationId xmlns:a16="http://schemas.microsoft.com/office/drawing/2014/main" id="{B5E87F46-7BAE-4F4E-BC6B-81C2F36B07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10927" y="67895"/>
            <a:ext cx="1956817" cy="2410302"/>
          </a:xfrm>
          <a:prstGeom prst="rect">
            <a:avLst/>
          </a:prstGeom>
        </p:spPr>
      </p:pic>
      <p:pic>
        <p:nvPicPr>
          <p:cNvPr id="4" name="Рисунок 3">
            <a:extLst>
              <a:ext uri="{FF2B5EF4-FFF2-40B4-BE49-F238E27FC236}">
                <a16:creationId xmlns:a16="http://schemas.microsoft.com/office/drawing/2014/main" id="{43665631-CC1B-4835-BD47-5DA879EBEF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1573" y="517076"/>
            <a:ext cx="5974598" cy="755970"/>
          </a:xfrm>
          <a:prstGeom prst="rect">
            <a:avLst/>
          </a:prstGeom>
          <a:solidFill>
            <a:schemeClr val="tx2">
              <a:lumMod val="20000"/>
              <a:lumOff val="80000"/>
            </a:schemeClr>
          </a:solidFill>
        </p:spPr>
      </p:pic>
      <p:pic>
        <p:nvPicPr>
          <p:cNvPr id="5" name="Рисунок 4">
            <a:extLst>
              <a:ext uri="{FF2B5EF4-FFF2-40B4-BE49-F238E27FC236}">
                <a16:creationId xmlns:a16="http://schemas.microsoft.com/office/drawing/2014/main" id="{03946D5E-947E-46A8-B8FA-A69DF278926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412480" y="2669693"/>
            <a:ext cx="3374136" cy="2258923"/>
          </a:xfrm>
          <a:prstGeom prst="rect">
            <a:avLst/>
          </a:prstGeom>
        </p:spPr>
      </p:pic>
      <p:pic>
        <p:nvPicPr>
          <p:cNvPr id="6" name="Рисунок 5">
            <a:extLst>
              <a:ext uri="{FF2B5EF4-FFF2-40B4-BE49-F238E27FC236}">
                <a16:creationId xmlns:a16="http://schemas.microsoft.com/office/drawing/2014/main" id="{5056E810-A904-407E-80E5-1CA94D705D3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171432" y="5078769"/>
            <a:ext cx="2615184" cy="1637512"/>
          </a:xfrm>
          <a:prstGeom prst="rect">
            <a:avLst/>
          </a:prstGeom>
        </p:spPr>
      </p:pic>
    </p:spTree>
    <p:extLst>
      <p:ext uri="{BB962C8B-B14F-4D97-AF65-F5344CB8AC3E}">
        <p14:creationId xmlns:p14="http://schemas.microsoft.com/office/powerpoint/2010/main" val="1714740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pattFill prst="wdDnDiag">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0E940273-E3C0-4A50-A76C-C214B44B81AA}"/>
              </a:ext>
            </a:extLst>
          </p:cNvPr>
          <p:cNvSpPr/>
          <p:nvPr/>
        </p:nvSpPr>
        <p:spPr>
          <a:xfrm>
            <a:off x="462116" y="419933"/>
            <a:ext cx="8992780" cy="3046988"/>
          </a:xfrm>
          <a:prstGeom prst="rect">
            <a:avLst/>
          </a:prstGeom>
          <a:solidFill>
            <a:schemeClr val="accent2">
              <a:lumMod val="40000"/>
              <a:lumOff val="60000"/>
            </a:schemeClr>
          </a:solidFill>
        </p:spPr>
        <p:txBody>
          <a:bodyPr wrap="square">
            <a:spAutoFit/>
          </a:bodyPr>
          <a:lstStyle/>
          <a:p>
            <a:r>
              <a:rPr lang="uk-UA" sz="3200" dirty="0">
                <a:solidFill>
                  <a:srgbClr val="7030A0"/>
                </a:solidFill>
                <a:latin typeface="Arial Black" panose="020B0A04020102020204" pitchFamily="34" charset="0"/>
              </a:rPr>
              <a:t>Медична сестра обліковує медичне обладнання, лікарські засоби та вироби медичного призначення,  дотримується правил і термінів їх зберігання, використання та  своєчасного їх поповнення.</a:t>
            </a:r>
          </a:p>
        </p:txBody>
      </p:sp>
      <p:sp>
        <p:nvSpPr>
          <p:cNvPr id="3" name="Прямокутник 2">
            <a:extLst>
              <a:ext uri="{FF2B5EF4-FFF2-40B4-BE49-F238E27FC236}">
                <a16:creationId xmlns:a16="http://schemas.microsoft.com/office/drawing/2014/main" id="{225B32F7-E131-454D-9BA6-5136005F2A33}"/>
              </a:ext>
            </a:extLst>
          </p:cNvPr>
          <p:cNvSpPr/>
          <p:nvPr/>
        </p:nvSpPr>
        <p:spPr>
          <a:xfrm>
            <a:off x="3950208" y="3867913"/>
            <a:ext cx="7777316" cy="2677656"/>
          </a:xfrm>
          <a:prstGeom prst="rect">
            <a:avLst/>
          </a:prstGeom>
          <a:solidFill>
            <a:schemeClr val="accent4">
              <a:lumMod val="20000"/>
              <a:lumOff val="80000"/>
            </a:schemeClr>
          </a:solidFill>
        </p:spPr>
        <p:txBody>
          <a:bodyPr wrap="square">
            <a:spAutoFit/>
          </a:bodyPr>
          <a:lstStyle/>
          <a:p>
            <a:r>
              <a:rPr lang="ru-RU" sz="2800" dirty="0" err="1">
                <a:solidFill>
                  <a:srgbClr val="0000CC"/>
                </a:solidFill>
                <a:latin typeface="Arial Black" panose="020B0A04020102020204" pitchFamily="34" charset="0"/>
              </a:rPr>
              <a:t>Спостерігає</a:t>
            </a:r>
            <a:r>
              <a:rPr lang="ru-RU" sz="2800" dirty="0">
                <a:solidFill>
                  <a:srgbClr val="0000CC"/>
                </a:solidFill>
                <a:latin typeface="Arial Black" panose="020B0A04020102020204" pitchFamily="34" charset="0"/>
              </a:rPr>
              <a:t> за </a:t>
            </a:r>
            <a:r>
              <a:rPr lang="ru-RU" sz="2800" dirty="0" err="1">
                <a:solidFill>
                  <a:srgbClr val="0000CC"/>
                </a:solidFill>
                <a:latin typeface="Arial Black" panose="020B0A04020102020204" pitchFamily="34" charset="0"/>
              </a:rPr>
              <a:t>організацією</a:t>
            </a:r>
            <a:r>
              <a:rPr lang="ru-RU" sz="2800" dirty="0">
                <a:solidFill>
                  <a:srgbClr val="0000CC"/>
                </a:solidFill>
                <a:latin typeface="Arial Black" panose="020B0A04020102020204" pitchFamily="34" charset="0"/>
              </a:rPr>
              <a:t> </a:t>
            </a:r>
            <a:r>
              <a:rPr lang="ru-RU" sz="2800" dirty="0" err="1">
                <a:solidFill>
                  <a:srgbClr val="0000CC"/>
                </a:solidFill>
                <a:latin typeface="Arial Black" panose="020B0A04020102020204" pitchFamily="34" charset="0"/>
              </a:rPr>
              <a:t>рухового</a:t>
            </a:r>
            <a:r>
              <a:rPr lang="ru-RU" sz="2800" dirty="0">
                <a:solidFill>
                  <a:srgbClr val="0000CC"/>
                </a:solidFill>
                <a:latin typeface="Arial Black" panose="020B0A04020102020204" pitchFamily="34" charset="0"/>
              </a:rPr>
              <a:t> режиму, </a:t>
            </a:r>
            <a:r>
              <a:rPr lang="ru-RU" sz="2800" dirty="0" err="1">
                <a:solidFill>
                  <a:srgbClr val="0000CC"/>
                </a:solidFill>
                <a:latin typeface="Arial Black" panose="020B0A04020102020204" pitchFamily="34" charset="0"/>
              </a:rPr>
              <a:t>виконанням</a:t>
            </a:r>
            <a:r>
              <a:rPr lang="ru-RU" sz="2800" dirty="0">
                <a:solidFill>
                  <a:srgbClr val="0000CC"/>
                </a:solidFill>
                <a:latin typeface="Arial Black" panose="020B0A04020102020204" pitchFamily="34" charset="0"/>
              </a:rPr>
              <a:t> </a:t>
            </a:r>
            <a:r>
              <a:rPr lang="ru-RU" sz="2800" dirty="0" err="1">
                <a:solidFill>
                  <a:srgbClr val="0000CC"/>
                </a:solidFill>
                <a:latin typeface="Arial Black" panose="020B0A04020102020204" pitchFamily="34" charset="0"/>
              </a:rPr>
              <a:t>профілактичних</a:t>
            </a:r>
            <a:r>
              <a:rPr lang="ru-RU" sz="2800" dirty="0">
                <a:solidFill>
                  <a:srgbClr val="0000CC"/>
                </a:solidFill>
                <a:latin typeface="Arial Black" panose="020B0A04020102020204" pitchFamily="34" charset="0"/>
              </a:rPr>
              <a:t> та </a:t>
            </a:r>
            <a:r>
              <a:rPr lang="ru-RU" sz="2800" dirty="0" err="1">
                <a:solidFill>
                  <a:srgbClr val="0000CC"/>
                </a:solidFill>
                <a:latin typeface="Arial Black" panose="020B0A04020102020204" pitchFamily="34" charset="0"/>
              </a:rPr>
              <a:t>оздоровчих</a:t>
            </a:r>
            <a:r>
              <a:rPr lang="ru-RU" sz="2800" dirty="0">
                <a:solidFill>
                  <a:srgbClr val="0000CC"/>
                </a:solidFill>
                <a:latin typeface="Arial Black" panose="020B0A04020102020204" pitchFamily="34" charset="0"/>
              </a:rPr>
              <a:t> </a:t>
            </a:r>
            <a:r>
              <a:rPr lang="ru-RU" sz="2800" dirty="0" err="1">
                <a:solidFill>
                  <a:srgbClr val="0000CC"/>
                </a:solidFill>
                <a:latin typeface="Arial Black" panose="020B0A04020102020204" pitchFamily="34" charset="0"/>
              </a:rPr>
              <a:t>заходів</a:t>
            </a:r>
            <a:r>
              <a:rPr lang="ru-RU" sz="2800" dirty="0">
                <a:solidFill>
                  <a:srgbClr val="0000CC"/>
                </a:solidFill>
                <a:latin typeface="Arial Black" panose="020B0A04020102020204" pitchFamily="34" charset="0"/>
              </a:rPr>
              <a:t>, </a:t>
            </a:r>
            <a:r>
              <a:rPr lang="ru-RU" sz="2800" dirty="0" err="1">
                <a:solidFill>
                  <a:srgbClr val="0000CC"/>
                </a:solidFill>
                <a:latin typeface="Arial Black" panose="020B0A04020102020204" pitchFamily="34" charset="0"/>
              </a:rPr>
              <a:t>дотриманням</a:t>
            </a:r>
            <a:r>
              <a:rPr lang="ru-RU" sz="2800" dirty="0">
                <a:solidFill>
                  <a:srgbClr val="0000CC"/>
                </a:solidFill>
                <a:latin typeface="Arial Black" panose="020B0A04020102020204" pitchFamily="34" charset="0"/>
              </a:rPr>
              <a:t> </a:t>
            </a:r>
            <a:r>
              <a:rPr lang="ru-RU" sz="2800" dirty="0" err="1">
                <a:solidFill>
                  <a:srgbClr val="0000CC"/>
                </a:solidFill>
                <a:latin typeface="Arial Black" panose="020B0A04020102020204" pitchFamily="34" charset="0"/>
              </a:rPr>
              <a:t>раціонального</a:t>
            </a:r>
            <a:r>
              <a:rPr lang="ru-RU" sz="2800" dirty="0">
                <a:solidFill>
                  <a:srgbClr val="0000CC"/>
                </a:solidFill>
                <a:latin typeface="Arial Black" panose="020B0A04020102020204" pitchFamily="34" charset="0"/>
              </a:rPr>
              <a:t> режиму </a:t>
            </a:r>
            <a:r>
              <a:rPr lang="ru-RU" sz="2800" dirty="0" err="1">
                <a:solidFill>
                  <a:srgbClr val="0000CC"/>
                </a:solidFill>
                <a:latin typeface="Arial Black" panose="020B0A04020102020204" pitchFamily="34" charset="0"/>
              </a:rPr>
              <a:t>освітньої</a:t>
            </a:r>
            <a:r>
              <a:rPr lang="ru-RU" sz="2800" dirty="0">
                <a:solidFill>
                  <a:srgbClr val="0000CC"/>
                </a:solidFill>
                <a:latin typeface="Arial Black" panose="020B0A04020102020204" pitchFamily="34" charset="0"/>
              </a:rPr>
              <a:t> </a:t>
            </a:r>
            <a:r>
              <a:rPr lang="ru-RU" sz="2800" dirty="0" err="1">
                <a:solidFill>
                  <a:srgbClr val="0000CC"/>
                </a:solidFill>
                <a:latin typeface="Arial Black" panose="020B0A04020102020204" pitchFamily="34" charset="0"/>
              </a:rPr>
              <a:t>діяльності</a:t>
            </a:r>
            <a:r>
              <a:rPr lang="ru-RU" sz="2800" dirty="0">
                <a:solidFill>
                  <a:srgbClr val="0000CC"/>
                </a:solidFill>
                <a:latin typeface="Arial Black" panose="020B0A04020102020204" pitchFamily="34" charset="0"/>
              </a:rPr>
              <a:t>, </a:t>
            </a:r>
            <a:r>
              <a:rPr lang="ru-RU" sz="2800" dirty="0" err="1">
                <a:solidFill>
                  <a:srgbClr val="0000CC"/>
                </a:solidFill>
                <a:latin typeface="Arial Black" panose="020B0A04020102020204" pitchFamily="34" charset="0"/>
              </a:rPr>
              <a:t>навчального</a:t>
            </a:r>
            <a:r>
              <a:rPr lang="ru-RU" sz="2800" dirty="0">
                <a:solidFill>
                  <a:srgbClr val="0000CC"/>
                </a:solidFill>
                <a:latin typeface="Arial Black" panose="020B0A04020102020204" pitchFamily="34" charset="0"/>
              </a:rPr>
              <a:t> </a:t>
            </a:r>
            <a:r>
              <a:rPr lang="ru-RU" sz="2800" dirty="0" err="1">
                <a:solidFill>
                  <a:srgbClr val="0000CC"/>
                </a:solidFill>
                <a:latin typeface="Arial Black" panose="020B0A04020102020204" pitchFamily="34" charset="0"/>
              </a:rPr>
              <a:t>навантаження</a:t>
            </a:r>
            <a:r>
              <a:rPr lang="ru-RU" sz="2800" dirty="0">
                <a:solidFill>
                  <a:srgbClr val="0000CC"/>
                </a:solidFill>
                <a:latin typeface="Arial Black" panose="020B0A04020102020204" pitchFamily="34" charset="0"/>
              </a:rPr>
              <a:t>.</a:t>
            </a:r>
            <a:endParaRPr lang="uk-UA" sz="2800" dirty="0">
              <a:solidFill>
                <a:srgbClr val="0000CC"/>
              </a:solidFill>
              <a:latin typeface="Arial Black" panose="020B0A04020102020204" pitchFamily="34" charset="0"/>
            </a:endParaRPr>
          </a:p>
        </p:txBody>
      </p:sp>
      <p:pic>
        <p:nvPicPr>
          <p:cNvPr id="4" name="Рисунок 3">
            <a:extLst>
              <a:ext uri="{FF2B5EF4-FFF2-40B4-BE49-F238E27FC236}">
                <a16:creationId xmlns:a16="http://schemas.microsoft.com/office/drawing/2014/main" id="{D0F80DD0-0FAF-4E58-8B66-387BA613B9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1947" y="3738361"/>
            <a:ext cx="3798261" cy="2807208"/>
          </a:xfrm>
          <a:prstGeom prst="rect">
            <a:avLst/>
          </a:prstGeom>
        </p:spPr>
      </p:pic>
      <p:pic>
        <p:nvPicPr>
          <p:cNvPr id="5" name="Рисунок 4">
            <a:extLst>
              <a:ext uri="{FF2B5EF4-FFF2-40B4-BE49-F238E27FC236}">
                <a16:creationId xmlns:a16="http://schemas.microsoft.com/office/drawing/2014/main" id="{3F4788B9-2717-463F-9117-ED62147E146C}"/>
              </a:ext>
            </a:extLst>
          </p:cNvPr>
          <p:cNvPicPr>
            <a:picLocks noChangeAspect="1"/>
          </p:cNvPicPr>
          <p:nvPr/>
        </p:nvPicPr>
        <p:blipFill>
          <a:blip r:embed="rId3"/>
          <a:stretch>
            <a:fillRect/>
          </a:stretch>
        </p:blipFill>
        <p:spPr>
          <a:xfrm>
            <a:off x="8915400" y="91441"/>
            <a:ext cx="2549271" cy="3776472"/>
          </a:xfrm>
          <a:prstGeom prst="rect">
            <a:avLst/>
          </a:prstGeom>
        </p:spPr>
      </p:pic>
    </p:spTree>
    <p:extLst>
      <p:ext uri="{BB962C8B-B14F-4D97-AF65-F5344CB8AC3E}">
        <p14:creationId xmlns:p14="http://schemas.microsoft.com/office/powerpoint/2010/main" val="37676441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pattFill prst="wdDnDiag">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2D19BBF8-C839-42FA-8F35-795A0204CA2A}"/>
              </a:ext>
            </a:extLst>
          </p:cNvPr>
          <p:cNvSpPr/>
          <p:nvPr/>
        </p:nvSpPr>
        <p:spPr>
          <a:xfrm>
            <a:off x="393290" y="201168"/>
            <a:ext cx="6775605" cy="4401205"/>
          </a:xfrm>
          <a:prstGeom prst="rect">
            <a:avLst/>
          </a:prstGeom>
          <a:solidFill>
            <a:schemeClr val="accent4">
              <a:lumMod val="20000"/>
              <a:lumOff val="80000"/>
            </a:schemeClr>
          </a:solidFill>
        </p:spPr>
        <p:txBody>
          <a:bodyPr wrap="square">
            <a:spAutoFit/>
          </a:bodyPr>
          <a:lstStyle/>
          <a:p>
            <a:r>
              <a:rPr lang="uk-UA" sz="2800" dirty="0">
                <a:solidFill>
                  <a:srgbClr val="0000CC"/>
                </a:solidFill>
                <a:latin typeface="Arial Black" panose="020B0A04020102020204" pitchFamily="34" charset="0"/>
              </a:rPr>
              <a:t>Контролює дотримання оптимального щоденного обсягу рухової активності дітей. </a:t>
            </a:r>
          </a:p>
          <a:p>
            <a:r>
              <a:rPr lang="uk-UA" sz="2800" dirty="0">
                <a:solidFill>
                  <a:srgbClr val="0000CC"/>
                </a:solidFill>
                <a:latin typeface="Arial Black" panose="020B0A04020102020204" pitchFamily="34" charset="0"/>
              </a:rPr>
              <a:t>Для дітей раннього віку повинен бути щонайменше 3 години, для дітей віком 3-4 роки - 4 години, 5-6 років - 5 годин з урахуванням стану здоров'я та психофізіологічних особливостей дітей </a:t>
            </a:r>
          </a:p>
        </p:txBody>
      </p:sp>
      <p:sp>
        <p:nvSpPr>
          <p:cNvPr id="3" name="Прямокутник 2">
            <a:extLst>
              <a:ext uri="{FF2B5EF4-FFF2-40B4-BE49-F238E27FC236}">
                <a16:creationId xmlns:a16="http://schemas.microsoft.com/office/drawing/2014/main" id="{56317A25-E6DF-423D-A109-1E90ABDFB0D4}"/>
              </a:ext>
            </a:extLst>
          </p:cNvPr>
          <p:cNvSpPr/>
          <p:nvPr/>
        </p:nvSpPr>
        <p:spPr>
          <a:xfrm>
            <a:off x="4886140" y="3765948"/>
            <a:ext cx="7156507" cy="3108543"/>
          </a:xfrm>
          <a:prstGeom prst="rect">
            <a:avLst/>
          </a:prstGeom>
          <a:solidFill>
            <a:schemeClr val="accent5">
              <a:lumMod val="60000"/>
              <a:lumOff val="40000"/>
            </a:schemeClr>
          </a:solidFill>
        </p:spPr>
        <p:txBody>
          <a:bodyPr wrap="square">
            <a:spAutoFit/>
          </a:bodyPr>
          <a:lstStyle/>
          <a:p>
            <a:r>
              <a:rPr lang="ru-RU" sz="2800" dirty="0" err="1">
                <a:solidFill>
                  <a:srgbClr val="006600"/>
                </a:solidFill>
                <a:latin typeface="Arial Black" panose="020B0A04020102020204" pitchFamily="34" charset="0"/>
              </a:rPr>
              <a:t>Під</a:t>
            </a:r>
            <a:r>
              <a:rPr lang="ru-RU" sz="2800" dirty="0">
                <a:solidFill>
                  <a:srgbClr val="006600"/>
                </a:solidFill>
                <a:latin typeface="Arial Black" panose="020B0A04020102020204" pitchFamily="34" charset="0"/>
              </a:rPr>
              <a:t> час </a:t>
            </a:r>
            <a:r>
              <a:rPr lang="ru-RU" sz="2800" dirty="0" err="1">
                <a:solidFill>
                  <a:srgbClr val="006600"/>
                </a:solidFill>
                <a:latin typeface="Arial Black" panose="020B0A04020102020204" pitchFamily="34" charset="0"/>
              </a:rPr>
              <a:t>прогулянок</a:t>
            </a:r>
            <a:r>
              <a:rPr lang="ru-RU" sz="2800" dirty="0">
                <a:solidFill>
                  <a:srgbClr val="006600"/>
                </a:solidFill>
                <a:latin typeface="Arial Black" panose="020B0A04020102020204" pitchFamily="34" charset="0"/>
              </a:rPr>
              <a:t> оптимальна </a:t>
            </a:r>
            <a:r>
              <a:rPr lang="ru-RU" sz="2800" dirty="0" err="1">
                <a:solidFill>
                  <a:srgbClr val="006600"/>
                </a:solidFill>
                <a:latin typeface="Arial Black" panose="020B0A04020102020204" pitchFamily="34" charset="0"/>
              </a:rPr>
              <a:t>тривалість</a:t>
            </a:r>
            <a:r>
              <a:rPr lang="ru-RU" sz="2800" dirty="0">
                <a:solidFill>
                  <a:srgbClr val="006600"/>
                </a:solidFill>
                <a:latin typeface="Arial Black" panose="020B0A04020102020204" pitchFamily="34" charset="0"/>
              </a:rPr>
              <a:t> </a:t>
            </a:r>
            <a:r>
              <a:rPr lang="ru-RU" sz="2800" dirty="0" err="1">
                <a:solidFill>
                  <a:srgbClr val="006600"/>
                </a:solidFill>
                <a:latin typeface="Arial Black" panose="020B0A04020102020204" pitchFamily="34" charset="0"/>
              </a:rPr>
              <a:t>фізичних</a:t>
            </a:r>
            <a:r>
              <a:rPr lang="ru-RU" sz="2800" dirty="0">
                <a:solidFill>
                  <a:srgbClr val="006600"/>
                </a:solidFill>
                <a:latin typeface="Arial Black" panose="020B0A04020102020204" pitchFamily="34" charset="0"/>
              </a:rPr>
              <a:t> </a:t>
            </a:r>
            <a:r>
              <a:rPr lang="ru-RU" sz="2800" dirty="0" err="1">
                <a:solidFill>
                  <a:srgbClr val="006600"/>
                </a:solidFill>
                <a:latin typeface="Arial Black" panose="020B0A04020102020204" pitchFamily="34" charset="0"/>
              </a:rPr>
              <a:t>вправ</a:t>
            </a:r>
            <a:r>
              <a:rPr lang="ru-RU" sz="2800" dirty="0">
                <a:solidFill>
                  <a:srgbClr val="006600"/>
                </a:solidFill>
                <a:latin typeface="Arial Black" panose="020B0A04020102020204" pitchFamily="34" charset="0"/>
              </a:rPr>
              <a:t> та </a:t>
            </a:r>
            <a:r>
              <a:rPr lang="ru-RU" sz="2800" dirty="0" err="1">
                <a:solidFill>
                  <a:srgbClr val="006600"/>
                </a:solidFill>
                <a:latin typeface="Arial Black" panose="020B0A04020102020204" pitchFamily="34" charset="0"/>
              </a:rPr>
              <a:t>рухливих</a:t>
            </a:r>
            <a:r>
              <a:rPr lang="ru-RU" sz="2800" dirty="0">
                <a:solidFill>
                  <a:srgbClr val="006600"/>
                </a:solidFill>
                <a:latin typeface="Arial Black" panose="020B0A04020102020204" pitchFamily="34" charset="0"/>
              </a:rPr>
              <a:t> </a:t>
            </a:r>
            <a:r>
              <a:rPr lang="ru-RU" sz="2800" dirty="0" err="1">
                <a:solidFill>
                  <a:srgbClr val="006600"/>
                </a:solidFill>
                <a:latin typeface="Arial Black" panose="020B0A04020102020204" pitchFamily="34" charset="0"/>
              </a:rPr>
              <a:t>ігор</a:t>
            </a:r>
            <a:r>
              <a:rPr lang="ru-RU" sz="2800" dirty="0">
                <a:solidFill>
                  <a:srgbClr val="006600"/>
                </a:solidFill>
                <a:latin typeface="Arial Black" panose="020B0A04020102020204" pitchFamily="34" charset="0"/>
              </a:rPr>
              <a:t> для </a:t>
            </a:r>
            <a:r>
              <a:rPr lang="ru-RU" sz="2800" dirty="0" err="1">
                <a:solidFill>
                  <a:srgbClr val="006600"/>
                </a:solidFill>
                <a:latin typeface="Arial Black" panose="020B0A04020102020204" pitchFamily="34" charset="0"/>
              </a:rPr>
              <a:t>дітей</a:t>
            </a:r>
            <a:r>
              <a:rPr lang="ru-RU" sz="2800" dirty="0">
                <a:solidFill>
                  <a:srgbClr val="006600"/>
                </a:solidFill>
                <a:latin typeface="Arial Black" panose="020B0A04020102020204" pitchFamily="34" charset="0"/>
              </a:rPr>
              <a:t> </a:t>
            </a:r>
            <a:r>
              <a:rPr lang="ru-RU" sz="2800" dirty="0" err="1">
                <a:solidFill>
                  <a:srgbClr val="006600"/>
                </a:solidFill>
                <a:latin typeface="Arial Black" panose="020B0A04020102020204" pitchFamily="34" charset="0"/>
              </a:rPr>
              <a:t>раннього</a:t>
            </a:r>
            <a:r>
              <a:rPr lang="ru-RU" sz="2800" dirty="0">
                <a:solidFill>
                  <a:srgbClr val="006600"/>
                </a:solidFill>
                <a:latin typeface="Arial Black" panose="020B0A04020102020204" pitchFamily="34" charset="0"/>
              </a:rPr>
              <a:t> </a:t>
            </a:r>
            <a:r>
              <a:rPr lang="ru-RU" sz="2800" dirty="0" err="1">
                <a:solidFill>
                  <a:srgbClr val="006600"/>
                </a:solidFill>
                <a:latin typeface="Arial Black" panose="020B0A04020102020204" pitchFamily="34" charset="0"/>
              </a:rPr>
              <a:t>віку</a:t>
            </a:r>
            <a:r>
              <a:rPr lang="ru-RU" sz="2800" dirty="0">
                <a:solidFill>
                  <a:srgbClr val="006600"/>
                </a:solidFill>
                <a:latin typeface="Arial Black" panose="020B0A04020102020204" pitchFamily="34" charset="0"/>
              </a:rPr>
              <a:t> повинна </a:t>
            </a:r>
            <a:r>
              <a:rPr lang="ru-RU" sz="2800" dirty="0" err="1">
                <a:solidFill>
                  <a:srgbClr val="006600"/>
                </a:solidFill>
                <a:latin typeface="Arial Black" panose="020B0A04020102020204" pitchFamily="34" charset="0"/>
              </a:rPr>
              <a:t>становити</a:t>
            </a:r>
            <a:r>
              <a:rPr lang="ru-RU" sz="2800" dirty="0">
                <a:solidFill>
                  <a:srgbClr val="006600"/>
                </a:solidFill>
                <a:latin typeface="Arial Black" panose="020B0A04020102020204" pitchFamily="34" charset="0"/>
              </a:rPr>
              <a:t> 20-35 </a:t>
            </a:r>
            <a:r>
              <a:rPr lang="ru-RU" sz="2800" dirty="0" err="1">
                <a:solidFill>
                  <a:srgbClr val="006600"/>
                </a:solidFill>
                <a:latin typeface="Arial Black" panose="020B0A04020102020204" pitchFamily="34" charset="0"/>
              </a:rPr>
              <a:t>хвилин</a:t>
            </a:r>
            <a:r>
              <a:rPr lang="ru-RU" sz="2800" dirty="0">
                <a:solidFill>
                  <a:srgbClr val="006600"/>
                </a:solidFill>
                <a:latin typeface="Arial Black" panose="020B0A04020102020204" pitchFamily="34" charset="0"/>
              </a:rPr>
              <a:t>, для </a:t>
            </a:r>
            <a:r>
              <a:rPr lang="ru-RU" sz="2800" dirty="0" err="1">
                <a:solidFill>
                  <a:srgbClr val="006600"/>
                </a:solidFill>
                <a:latin typeface="Arial Black" panose="020B0A04020102020204" pitchFamily="34" charset="0"/>
              </a:rPr>
              <a:t>дітей</a:t>
            </a:r>
            <a:r>
              <a:rPr lang="ru-RU" sz="2800" dirty="0">
                <a:solidFill>
                  <a:srgbClr val="006600"/>
                </a:solidFill>
                <a:latin typeface="Arial Black" panose="020B0A04020102020204" pitchFamily="34" charset="0"/>
              </a:rPr>
              <a:t> </a:t>
            </a:r>
            <a:r>
              <a:rPr lang="ru-RU" sz="2800" dirty="0" err="1">
                <a:solidFill>
                  <a:srgbClr val="006600"/>
                </a:solidFill>
                <a:latin typeface="Arial Black" panose="020B0A04020102020204" pitchFamily="34" charset="0"/>
              </a:rPr>
              <a:t>віком</a:t>
            </a:r>
            <a:r>
              <a:rPr lang="ru-RU" sz="2800" dirty="0">
                <a:solidFill>
                  <a:srgbClr val="006600"/>
                </a:solidFill>
                <a:latin typeface="Arial Black" panose="020B0A04020102020204" pitchFamily="34" charset="0"/>
              </a:rPr>
              <a:t> 3-4 роки — 35-45 </a:t>
            </a:r>
            <a:r>
              <a:rPr lang="ru-RU" sz="2800" dirty="0" err="1">
                <a:solidFill>
                  <a:srgbClr val="006600"/>
                </a:solidFill>
                <a:latin typeface="Arial Black" panose="020B0A04020102020204" pitchFamily="34" charset="0"/>
              </a:rPr>
              <a:t>хвилин</a:t>
            </a:r>
            <a:r>
              <a:rPr lang="ru-RU" sz="2800" dirty="0">
                <a:solidFill>
                  <a:srgbClr val="006600"/>
                </a:solidFill>
                <a:latin typeface="Arial Black" panose="020B0A04020102020204" pitchFamily="34" charset="0"/>
              </a:rPr>
              <a:t>, 5-6 </a:t>
            </a:r>
            <a:r>
              <a:rPr lang="ru-RU" sz="2800" dirty="0" err="1">
                <a:solidFill>
                  <a:srgbClr val="006600"/>
                </a:solidFill>
                <a:latin typeface="Arial Black" panose="020B0A04020102020204" pitchFamily="34" charset="0"/>
              </a:rPr>
              <a:t>років</a:t>
            </a:r>
            <a:r>
              <a:rPr lang="ru-RU" sz="2800" dirty="0">
                <a:solidFill>
                  <a:srgbClr val="006600"/>
                </a:solidFill>
                <a:latin typeface="Arial Black" panose="020B0A04020102020204" pitchFamily="34" charset="0"/>
              </a:rPr>
              <a:t> - 45-60 </a:t>
            </a:r>
            <a:r>
              <a:rPr lang="ru-RU" sz="2800" dirty="0" err="1">
                <a:solidFill>
                  <a:srgbClr val="006600"/>
                </a:solidFill>
                <a:latin typeface="Arial Black" panose="020B0A04020102020204" pitchFamily="34" charset="0"/>
              </a:rPr>
              <a:t>хвилин</a:t>
            </a:r>
            <a:r>
              <a:rPr lang="ru-RU" sz="2800" dirty="0">
                <a:solidFill>
                  <a:srgbClr val="006600"/>
                </a:solidFill>
                <a:latin typeface="Arial Black" panose="020B0A04020102020204" pitchFamily="34" charset="0"/>
              </a:rPr>
              <a:t>.</a:t>
            </a:r>
            <a:endParaRPr lang="uk-UA" sz="2800" dirty="0">
              <a:solidFill>
                <a:srgbClr val="006600"/>
              </a:solidFill>
              <a:latin typeface="Arial Black" panose="020B0A04020102020204" pitchFamily="34" charset="0"/>
            </a:endParaRPr>
          </a:p>
        </p:txBody>
      </p:sp>
      <p:pic>
        <p:nvPicPr>
          <p:cNvPr id="4" name="Рисунок 3">
            <a:extLst>
              <a:ext uri="{FF2B5EF4-FFF2-40B4-BE49-F238E27FC236}">
                <a16:creationId xmlns:a16="http://schemas.microsoft.com/office/drawing/2014/main" id="{4C9DCFB3-DB38-417A-98B5-E32B3EF09E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98664" y="393192"/>
            <a:ext cx="3849624" cy="3273552"/>
          </a:xfrm>
          <a:prstGeom prst="rect">
            <a:avLst/>
          </a:prstGeom>
        </p:spPr>
      </p:pic>
      <p:pic>
        <p:nvPicPr>
          <p:cNvPr id="5" name="Рисунок 4">
            <a:extLst>
              <a:ext uri="{FF2B5EF4-FFF2-40B4-BE49-F238E27FC236}">
                <a16:creationId xmlns:a16="http://schemas.microsoft.com/office/drawing/2014/main" id="{A064164B-83F2-43B1-8476-A71F15CCA5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272" y="4602373"/>
            <a:ext cx="2980944" cy="2173331"/>
          </a:xfrm>
          <a:prstGeom prst="rect">
            <a:avLst/>
          </a:prstGeom>
        </p:spPr>
      </p:pic>
    </p:spTree>
    <p:extLst>
      <p:ext uri="{BB962C8B-B14F-4D97-AF65-F5344CB8AC3E}">
        <p14:creationId xmlns:p14="http://schemas.microsoft.com/office/powerpoint/2010/main" val="24830339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pattFill prst="wdDnDiag">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1439AB7E-A73A-4150-9238-6D4F0367D1C1}"/>
              </a:ext>
            </a:extLst>
          </p:cNvPr>
          <p:cNvSpPr/>
          <p:nvPr/>
        </p:nvSpPr>
        <p:spPr>
          <a:xfrm>
            <a:off x="4242816" y="139750"/>
            <a:ext cx="7406640" cy="3539430"/>
          </a:xfrm>
          <a:prstGeom prst="rect">
            <a:avLst/>
          </a:prstGeom>
          <a:solidFill>
            <a:schemeClr val="accent1">
              <a:lumMod val="20000"/>
              <a:lumOff val="80000"/>
            </a:schemeClr>
          </a:solidFill>
        </p:spPr>
        <p:txBody>
          <a:bodyPr wrap="square">
            <a:spAutoFit/>
          </a:bodyPr>
          <a:lstStyle/>
          <a:p>
            <a:r>
              <a:rPr lang="uk-UA" sz="2800" dirty="0">
                <a:solidFill>
                  <a:srgbClr val="C00000"/>
                </a:solidFill>
                <a:latin typeface="Arial Black" panose="020B0A04020102020204" pitchFamily="34" charset="0"/>
              </a:rPr>
              <a:t>У кожному закладі з метою запобігання поширенню та виникненню спалахів інфекційних захворювань має бути ізолятор, який  розміщений на першому поверсі та облаштований окремим виходом для дотримання протиепідемічних вимог.</a:t>
            </a:r>
          </a:p>
        </p:txBody>
      </p:sp>
      <p:sp>
        <p:nvSpPr>
          <p:cNvPr id="3" name="Прямокутник 2">
            <a:extLst>
              <a:ext uri="{FF2B5EF4-FFF2-40B4-BE49-F238E27FC236}">
                <a16:creationId xmlns:a16="http://schemas.microsoft.com/office/drawing/2014/main" id="{CF4342E0-09FA-491C-BE90-380FC0324D32}"/>
              </a:ext>
            </a:extLst>
          </p:cNvPr>
          <p:cNvSpPr/>
          <p:nvPr/>
        </p:nvSpPr>
        <p:spPr>
          <a:xfrm>
            <a:off x="3163824" y="3979878"/>
            <a:ext cx="8705088" cy="2677656"/>
          </a:xfrm>
          <a:prstGeom prst="rect">
            <a:avLst/>
          </a:prstGeom>
        </p:spPr>
        <p:txBody>
          <a:bodyPr wrap="square">
            <a:spAutoFit/>
          </a:bodyPr>
          <a:lstStyle/>
          <a:p>
            <a:r>
              <a:rPr lang="ru-RU" sz="2400" i="1" dirty="0" err="1">
                <a:solidFill>
                  <a:srgbClr val="0000CC"/>
                </a:solidFill>
                <a:latin typeface="Arial Black" panose="020B0A04020102020204" pitchFamily="34" charset="0"/>
              </a:rPr>
              <a:t>Дані</a:t>
            </a:r>
            <a:r>
              <a:rPr lang="ru-RU" sz="2400" i="1" dirty="0">
                <a:solidFill>
                  <a:srgbClr val="0000CC"/>
                </a:solidFill>
                <a:latin typeface="Arial Black" panose="020B0A04020102020204" pitchFamily="34" charset="0"/>
              </a:rPr>
              <a:t> про </a:t>
            </a:r>
            <a:r>
              <a:rPr lang="ru-RU" sz="2400" i="1" dirty="0" err="1">
                <a:solidFill>
                  <a:srgbClr val="0000CC"/>
                </a:solidFill>
                <a:latin typeface="Arial Black" panose="020B0A04020102020204" pitchFamily="34" charset="0"/>
              </a:rPr>
              <a:t>результати</a:t>
            </a:r>
            <a:r>
              <a:rPr lang="ru-RU" sz="2400" i="1" dirty="0">
                <a:solidFill>
                  <a:srgbClr val="0000CC"/>
                </a:solidFill>
                <a:latin typeface="Arial Black" panose="020B0A04020102020204" pitchFamily="34" charset="0"/>
              </a:rPr>
              <a:t> </a:t>
            </a:r>
            <a:r>
              <a:rPr lang="ru-RU" sz="2400" i="1" dirty="0" err="1">
                <a:solidFill>
                  <a:srgbClr val="0000CC"/>
                </a:solidFill>
                <a:latin typeface="Arial Black" panose="020B0A04020102020204" pitchFamily="34" charset="0"/>
              </a:rPr>
              <a:t>медичного</a:t>
            </a:r>
            <a:r>
              <a:rPr lang="ru-RU" sz="2400" i="1" dirty="0">
                <a:solidFill>
                  <a:srgbClr val="0000CC"/>
                </a:solidFill>
                <a:latin typeface="Arial Black" panose="020B0A04020102020204" pitchFamily="34" charset="0"/>
              </a:rPr>
              <a:t> </a:t>
            </a:r>
            <a:r>
              <a:rPr lang="ru-RU" sz="2400" i="1" dirty="0" err="1">
                <a:solidFill>
                  <a:srgbClr val="0000CC"/>
                </a:solidFill>
                <a:latin typeface="Arial Black" panose="020B0A04020102020204" pitchFamily="34" charset="0"/>
              </a:rPr>
              <a:t>обслуговування</a:t>
            </a:r>
            <a:r>
              <a:rPr lang="ru-RU" sz="2400" i="1" dirty="0">
                <a:solidFill>
                  <a:srgbClr val="0000CC"/>
                </a:solidFill>
                <a:latin typeface="Arial Black" panose="020B0A04020102020204" pitchFamily="34" charset="0"/>
              </a:rPr>
              <a:t> </a:t>
            </a:r>
            <a:r>
              <a:rPr lang="ru-RU" sz="2400" i="1" dirty="0" err="1">
                <a:solidFill>
                  <a:srgbClr val="0000CC"/>
                </a:solidFill>
                <a:latin typeface="Arial Black" panose="020B0A04020102020204" pitchFamily="34" charset="0"/>
              </a:rPr>
              <a:t>дітей</a:t>
            </a:r>
            <a:r>
              <a:rPr lang="ru-RU" sz="2400" i="1" dirty="0">
                <a:solidFill>
                  <a:srgbClr val="0000CC"/>
                </a:solidFill>
                <a:latin typeface="Arial Black" panose="020B0A04020102020204" pitchFamily="34" charset="0"/>
              </a:rPr>
              <a:t> у </a:t>
            </a:r>
            <a:r>
              <a:rPr lang="ru-RU" sz="2400" i="1" dirty="0" err="1">
                <a:solidFill>
                  <a:srgbClr val="0000CC"/>
                </a:solidFill>
                <a:latin typeface="Arial Black" panose="020B0A04020102020204" pitchFamily="34" charset="0"/>
              </a:rPr>
              <a:t>закладі</a:t>
            </a:r>
            <a:r>
              <a:rPr lang="ru-RU" sz="2400" i="1" dirty="0">
                <a:solidFill>
                  <a:srgbClr val="0000CC"/>
                </a:solidFill>
                <a:latin typeface="Arial Black" panose="020B0A04020102020204" pitchFamily="34" charset="0"/>
              </a:rPr>
              <a:t> </a:t>
            </a:r>
            <a:r>
              <a:rPr lang="ru-RU" sz="2400" i="1" dirty="0" err="1">
                <a:solidFill>
                  <a:srgbClr val="0000CC"/>
                </a:solidFill>
                <a:latin typeface="Arial Black" panose="020B0A04020102020204" pitchFamily="34" charset="0"/>
              </a:rPr>
              <a:t>дошкільної</a:t>
            </a:r>
            <a:r>
              <a:rPr lang="ru-RU" sz="2400" i="1" dirty="0">
                <a:solidFill>
                  <a:srgbClr val="0000CC"/>
                </a:solidFill>
                <a:latin typeface="Arial Black" panose="020B0A04020102020204" pitchFamily="34" charset="0"/>
              </a:rPr>
              <a:t> </a:t>
            </a:r>
            <a:r>
              <a:rPr lang="ru-RU" sz="2400" i="1" dirty="0" err="1">
                <a:solidFill>
                  <a:srgbClr val="0000CC"/>
                </a:solidFill>
                <a:latin typeface="Arial Black" panose="020B0A04020102020204" pitchFamily="34" charset="0"/>
              </a:rPr>
              <a:t>освіти</a:t>
            </a:r>
            <a:r>
              <a:rPr lang="ru-RU" sz="2400" i="1" dirty="0">
                <a:solidFill>
                  <a:srgbClr val="0000CC"/>
                </a:solidFill>
                <a:latin typeface="Arial Black" panose="020B0A04020102020204" pitchFamily="34" charset="0"/>
              </a:rPr>
              <a:t> </a:t>
            </a:r>
            <a:r>
              <a:rPr lang="ru-RU" sz="2400" i="1" dirty="0" err="1">
                <a:solidFill>
                  <a:srgbClr val="0000CC"/>
                </a:solidFill>
                <a:latin typeface="Arial Black" panose="020B0A04020102020204" pitchFamily="34" charset="0"/>
              </a:rPr>
              <a:t>фіксуються</a:t>
            </a:r>
            <a:r>
              <a:rPr lang="ru-RU" sz="2400" i="1" dirty="0">
                <a:solidFill>
                  <a:srgbClr val="0000CC"/>
                </a:solidFill>
                <a:latin typeface="Arial Black" panose="020B0A04020102020204" pitchFamily="34" charset="0"/>
              </a:rPr>
              <a:t> і </a:t>
            </a:r>
            <a:r>
              <a:rPr lang="ru-RU" sz="2400" i="1" dirty="0" err="1">
                <a:solidFill>
                  <a:srgbClr val="0000CC"/>
                </a:solidFill>
                <a:latin typeface="Arial Black" panose="020B0A04020102020204" pitchFamily="34" charset="0"/>
              </a:rPr>
              <a:t>зберігаються</a:t>
            </a:r>
            <a:r>
              <a:rPr lang="ru-RU" sz="2400" i="1" dirty="0">
                <a:solidFill>
                  <a:srgbClr val="0000CC"/>
                </a:solidFill>
                <a:latin typeface="Arial Black" panose="020B0A04020102020204" pitchFamily="34" charset="0"/>
              </a:rPr>
              <a:t> у порядку, </a:t>
            </a:r>
            <a:r>
              <a:rPr lang="ru-RU" sz="2400" i="1" dirty="0" err="1">
                <a:solidFill>
                  <a:srgbClr val="0000CC"/>
                </a:solidFill>
                <a:latin typeface="Arial Black" panose="020B0A04020102020204" pitchFamily="34" charset="0"/>
              </a:rPr>
              <a:t>встановленому</a:t>
            </a:r>
            <a:r>
              <a:rPr lang="ru-RU" sz="2400" i="1" dirty="0">
                <a:solidFill>
                  <a:srgbClr val="0000CC"/>
                </a:solidFill>
                <a:latin typeface="Arial Black" panose="020B0A04020102020204" pitchFamily="34" charset="0"/>
              </a:rPr>
              <a:t> МО3. </a:t>
            </a:r>
            <a:r>
              <a:rPr lang="ru-RU" sz="2400" i="1" dirty="0" err="1">
                <a:solidFill>
                  <a:srgbClr val="0000CC"/>
                </a:solidFill>
                <a:latin typeface="Arial Black" panose="020B0A04020102020204" pitchFamily="34" charset="0"/>
              </a:rPr>
              <a:t>Інформація</a:t>
            </a:r>
            <a:r>
              <a:rPr lang="ru-RU" sz="2400" i="1" dirty="0">
                <a:solidFill>
                  <a:srgbClr val="0000CC"/>
                </a:solidFill>
                <a:latin typeface="Arial Black" panose="020B0A04020102020204" pitchFamily="34" charset="0"/>
              </a:rPr>
              <a:t> про </a:t>
            </a:r>
            <a:r>
              <a:rPr lang="ru-RU" sz="2400" i="1" dirty="0" err="1">
                <a:solidFill>
                  <a:srgbClr val="0000CC"/>
                </a:solidFill>
                <a:latin typeface="Arial Black" panose="020B0A04020102020204" pitchFamily="34" charset="0"/>
              </a:rPr>
              <a:t>передбачуване</a:t>
            </a:r>
            <a:r>
              <a:rPr lang="ru-RU" sz="2400" i="1" dirty="0">
                <a:solidFill>
                  <a:srgbClr val="0000CC"/>
                </a:solidFill>
                <a:latin typeface="Arial Black" panose="020B0A04020102020204" pitchFamily="34" charset="0"/>
              </a:rPr>
              <a:t> </a:t>
            </a:r>
            <a:r>
              <a:rPr lang="ru-RU" sz="2400" i="1" dirty="0" err="1">
                <a:solidFill>
                  <a:srgbClr val="0000CC"/>
                </a:solidFill>
                <a:latin typeface="Arial Black" panose="020B0A04020102020204" pitchFamily="34" charset="0"/>
              </a:rPr>
              <a:t>медичне</a:t>
            </a:r>
            <a:r>
              <a:rPr lang="ru-RU" sz="2400" i="1" dirty="0">
                <a:solidFill>
                  <a:srgbClr val="0000CC"/>
                </a:solidFill>
                <a:latin typeface="Arial Black" panose="020B0A04020102020204" pitchFamily="34" charset="0"/>
              </a:rPr>
              <a:t> </a:t>
            </a:r>
            <a:r>
              <a:rPr lang="ru-RU" sz="2400" i="1" dirty="0" err="1">
                <a:solidFill>
                  <a:srgbClr val="0000CC"/>
                </a:solidFill>
                <a:latin typeface="Arial Black" panose="020B0A04020102020204" pitchFamily="34" charset="0"/>
              </a:rPr>
              <a:t>обслуговування</a:t>
            </a:r>
            <a:r>
              <a:rPr lang="ru-RU" sz="2400" i="1" dirty="0">
                <a:solidFill>
                  <a:srgbClr val="0000CC"/>
                </a:solidFill>
                <a:latin typeface="Arial Black" panose="020B0A04020102020204" pitchFamily="34" charset="0"/>
              </a:rPr>
              <a:t> </a:t>
            </a:r>
            <a:r>
              <a:rPr lang="ru-RU" sz="2400" i="1" dirty="0" err="1">
                <a:solidFill>
                  <a:srgbClr val="0000CC"/>
                </a:solidFill>
                <a:latin typeface="Arial Black" panose="020B0A04020102020204" pitchFamily="34" charset="0"/>
              </a:rPr>
              <a:t>дітей</a:t>
            </a:r>
            <a:r>
              <a:rPr lang="ru-RU" sz="2400" i="1" dirty="0">
                <a:solidFill>
                  <a:srgbClr val="0000CC"/>
                </a:solidFill>
                <a:latin typeface="Arial Black" panose="020B0A04020102020204" pitchFamily="34" charset="0"/>
              </a:rPr>
              <a:t> у </a:t>
            </a:r>
            <a:r>
              <a:rPr lang="ru-RU" sz="2400" i="1" dirty="0" err="1">
                <a:solidFill>
                  <a:srgbClr val="0000CC"/>
                </a:solidFill>
                <a:latin typeface="Arial Black" panose="020B0A04020102020204" pitchFamily="34" charset="0"/>
              </a:rPr>
              <a:t>закладі</a:t>
            </a:r>
            <a:r>
              <a:rPr lang="ru-RU" sz="2400" i="1" dirty="0">
                <a:solidFill>
                  <a:srgbClr val="0000CC"/>
                </a:solidFill>
                <a:latin typeface="Arial Black" panose="020B0A04020102020204" pitchFamily="34" charset="0"/>
              </a:rPr>
              <a:t> </a:t>
            </a:r>
            <a:r>
              <a:rPr lang="ru-RU" sz="2400" i="1" dirty="0" err="1">
                <a:solidFill>
                  <a:srgbClr val="0000CC"/>
                </a:solidFill>
                <a:latin typeface="Arial Black" panose="020B0A04020102020204" pitchFamily="34" charset="0"/>
              </a:rPr>
              <a:t>дошкільної</a:t>
            </a:r>
            <a:r>
              <a:rPr lang="ru-RU" sz="2400" i="1" dirty="0">
                <a:solidFill>
                  <a:srgbClr val="0000CC"/>
                </a:solidFill>
                <a:latin typeface="Arial Black" panose="020B0A04020102020204" pitchFamily="34" charset="0"/>
              </a:rPr>
              <a:t> </a:t>
            </a:r>
            <a:r>
              <a:rPr lang="ru-RU" sz="2400" i="1" dirty="0" err="1">
                <a:solidFill>
                  <a:srgbClr val="0000CC"/>
                </a:solidFill>
                <a:latin typeface="Arial Black" panose="020B0A04020102020204" pitchFamily="34" charset="0"/>
              </a:rPr>
              <a:t>освіти</a:t>
            </a:r>
            <a:r>
              <a:rPr lang="ru-RU" sz="2400" i="1" dirty="0">
                <a:solidFill>
                  <a:srgbClr val="0000CC"/>
                </a:solidFill>
                <a:latin typeface="Arial Black" panose="020B0A04020102020204" pitchFamily="34" charset="0"/>
              </a:rPr>
              <a:t> та </a:t>
            </a:r>
            <a:r>
              <a:rPr lang="ru-RU" sz="2400" i="1" dirty="0" err="1">
                <a:solidFill>
                  <a:srgbClr val="0000CC"/>
                </a:solidFill>
                <a:latin typeface="Arial Black" panose="020B0A04020102020204" pitchFamily="34" charset="0"/>
              </a:rPr>
              <a:t>його</a:t>
            </a:r>
            <a:r>
              <a:rPr lang="ru-RU" sz="2400" i="1" dirty="0">
                <a:solidFill>
                  <a:srgbClr val="0000CC"/>
                </a:solidFill>
                <a:latin typeface="Arial Black" panose="020B0A04020102020204" pitchFamily="34" charset="0"/>
              </a:rPr>
              <a:t> </a:t>
            </a:r>
            <a:r>
              <a:rPr lang="ru-RU" sz="2400" i="1" dirty="0" err="1">
                <a:solidFill>
                  <a:srgbClr val="0000CC"/>
                </a:solidFill>
                <a:latin typeface="Arial Black" panose="020B0A04020102020204" pitchFamily="34" charset="0"/>
              </a:rPr>
              <a:t>результати</a:t>
            </a:r>
            <a:r>
              <a:rPr lang="ru-RU" sz="2400" i="1" dirty="0">
                <a:solidFill>
                  <a:srgbClr val="0000CC"/>
                </a:solidFill>
                <a:latin typeface="Arial Black" panose="020B0A04020102020204" pitchFamily="34" charset="0"/>
              </a:rPr>
              <a:t> </a:t>
            </a:r>
            <a:r>
              <a:rPr lang="ru-RU" sz="2400" i="1" dirty="0" err="1">
                <a:solidFill>
                  <a:srgbClr val="0000CC"/>
                </a:solidFill>
                <a:latin typeface="Arial Black" panose="020B0A04020102020204" pitchFamily="34" charset="0"/>
              </a:rPr>
              <a:t>обов'язково</a:t>
            </a:r>
            <a:r>
              <a:rPr lang="ru-RU" sz="2400" i="1" dirty="0">
                <a:solidFill>
                  <a:srgbClr val="0000CC"/>
                </a:solidFill>
                <a:latin typeface="Arial Black" panose="020B0A04020102020204" pitchFamily="34" charset="0"/>
              </a:rPr>
              <a:t> </a:t>
            </a:r>
            <a:r>
              <a:rPr lang="ru-RU" sz="2400" i="1" dirty="0" err="1">
                <a:solidFill>
                  <a:srgbClr val="0000CC"/>
                </a:solidFill>
                <a:latin typeface="Arial Black" panose="020B0A04020102020204" pitchFamily="34" charset="0"/>
              </a:rPr>
              <a:t>доводять</a:t>
            </a:r>
            <a:r>
              <a:rPr lang="ru-RU" sz="2400" i="1" dirty="0">
                <a:solidFill>
                  <a:srgbClr val="0000CC"/>
                </a:solidFill>
                <a:latin typeface="Arial Black" panose="020B0A04020102020204" pitchFamily="34" charset="0"/>
              </a:rPr>
              <a:t> до </a:t>
            </a:r>
            <a:r>
              <a:rPr lang="ru-RU" sz="2400" i="1" dirty="0" err="1">
                <a:solidFill>
                  <a:srgbClr val="0000CC"/>
                </a:solidFill>
                <a:latin typeface="Arial Black" panose="020B0A04020102020204" pitchFamily="34" charset="0"/>
              </a:rPr>
              <a:t>педагогічного</a:t>
            </a:r>
            <a:r>
              <a:rPr lang="ru-RU" sz="2400" i="1" dirty="0">
                <a:solidFill>
                  <a:srgbClr val="0000CC"/>
                </a:solidFill>
                <a:latin typeface="Arial Black" panose="020B0A04020102020204" pitchFamily="34" charset="0"/>
              </a:rPr>
              <a:t> персоналу та </a:t>
            </a:r>
            <a:r>
              <a:rPr lang="ru-RU" sz="2400" i="1" dirty="0" err="1">
                <a:solidFill>
                  <a:srgbClr val="0000CC"/>
                </a:solidFill>
                <a:latin typeface="Arial Black" panose="020B0A04020102020204" pitchFamily="34" charset="0"/>
              </a:rPr>
              <a:t>батьків</a:t>
            </a:r>
            <a:r>
              <a:rPr lang="ru-RU" sz="2400" i="1" dirty="0">
                <a:solidFill>
                  <a:srgbClr val="0000CC"/>
                </a:solidFill>
                <a:latin typeface="Arial Black" panose="020B0A04020102020204" pitchFamily="34" charset="0"/>
              </a:rPr>
              <a:t>.</a:t>
            </a:r>
            <a:endParaRPr lang="uk-UA" sz="2400" i="1" dirty="0">
              <a:solidFill>
                <a:srgbClr val="0000CC"/>
              </a:solidFill>
              <a:latin typeface="Arial Black" panose="020B0A04020102020204" pitchFamily="34" charset="0"/>
            </a:endParaRPr>
          </a:p>
        </p:txBody>
      </p:sp>
      <p:pic>
        <p:nvPicPr>
          <p:cNvPr id="4" name="Рисунок 3">
            <a:extLst>
              <a:ext uri="{FF2B5EF4-FFF2-40B4-BE49-F238E27FC236}">
                <a16:creationId xmlns:a16="http://schemas.microsoft.com/office/drawing/2014/main" id="{183321E9-48E0-45B6-8774-169BC3479E1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67544" y="139750"/>
            <a:ext cx="1708594" cy="877824"/>
          </a:xfrm>
          <a:prstGeom prst="rect">
            <a:avLst/>
          </a:prstGeom>
        </p:spPr>
      </p:pic>
      <p:pic>
        <p:nvPicPr>
          <p:cNvPr id="5" name="Рисунок 4">
            <a:extLst>
              <a:ext uri="{FF2B5EF4-FFF2-40B4-BE49-F238E27FC236}">
                <a16:creationId xmlns:a16="http://schemas.microsoft.com/office/drawing/2014/main" id="{9A904195-8AA4-41D7-9B06-D086D0755B1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5278" y="384048"/>
            <a:ext cx="3800856" cy="3539430"/>
          </a:xfrm>
          <a:prstGeom prst="rect">
            <a:avLst/>
          </a:prstGeom>
        </p:spPr>
      </p:pic>
      <p:pic>
        <p:nvPicPr>
          <p:cNvPr id="6" name="Рисунок 5">
            <a:extLst>
              <a:ext uri="{FF2B5EF4-FFF2-40B4-BE49-F238E27FC236}">
                <a16:creationId xmlns:a16="http://schemas.microsoft.com/office/drawing/2014/main" id="{25FAC3CC-C155-4578-A5BF-259FF91CCFB1}"/>
              </a:ext>
            </a:extLst>
          </p:cNvPr>
          <p:cNvPicPr>
            <a:picLocks noChangeAspect="1"/>
          </p:cNvPicPr>
          <p:nvPr/>
        </p:nvPicPr>
        <p:blipFill>
          <a:blip r:embed="rId4"/>
          <a:stretch>
            <a:fillRect/>
          </a:stretch>
        </p:blipFill>
        <p:spPr>
          <a:xfrm>
            <a:off x="323089" y="4078224"/>
            <a:ext cx="2840736" cy="2395728"/>
          </a:xfrm>
          <a:prstGeom prst="rect">
            <a:avLst/>
          </a:prstGeom>
        </p:spPr>
      </p:pic>
    </p:spTree>
    <p:extLst>
      <p:ext uri="{BB962C8B-B14F-4D97-AF65-F5344CB8AC3E}">
        <p14:creationId xmlns:p14="http://schemas.microsoft.com/office/powerpoint/2010/main" val="3303162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pattFill prst="wdDnDiag">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96D7CF2B-386D-4550-ADF5-709A2C7AB519}"/>
              </a:ext>
            </a:extLst>
          </p:cNvPr>
          <p:cNvSpPr/>
          <p:nvPr/>
        </p:nvSpPr>
        <p:spPr>
          <a:xfrm>
            <a:off x="201168" y="493776"/>
            <a:ext cx="8622792" cy="5262979"/>
          </a:xfrm>
          <a:prstGeom prst="rect">
            <a:avLst/>
          </a:prstGeom>
          <a:solidFill>
            <a:schemeClr val="accent2">
              <a:lumMod val="20000"/>
              <a:lumOff val="80000"/>
            </a:schemeClr>
          </a:solidFill>
        </p:spPr>
        <p:txBody>
          <a:bodyPr wrap="square">
            <a:spAutoFit/>
          </a:bodyPr>
          <a:lstStyle/>
          <a:p>
            <a:r>
              <a:rPr lang="uk-UA" sz="2800" dirty="0">
                <a:solidFill>
                  <a:srgbClr val="0000CC"/>
                </a:solidFill>
                <a:latin typeface="Arial Black" panose="020B0A04020102020204" pitchFamily="34" charset="0"/>
              </a:rPr>
              <a:t>У дошкільному навчальному закладі застосовуються форми медичної документації та звітності, </a:t>
            </a:r>
          </a:p>
          <a:p>
            <a:r>
              <a:rPr lang="uk-UA" sz="2800" dirty="0">
                <a:solidFill>
                  <a:srgbClr val="0000CC"/>
                </a:solidFill>
                <a:latin typeface="Arial Black" panose="020B0A04020102020204" pitchFamily="34" charset="0"/>
              </a:rPr>
              <a:t>встановлені МО3 та МОН. </a:t>
            </a:r>
          </a:p>
          <a:p>
            <a:r>
              <a:rPr lang="uk-UA" sz="2800" dirty="0">
                <a:solidFill>
                  <a:srgbClr val="0000CC"/>
                </a:solidFill>
                <a:latin typeface="Arial Black" panose="020B0A04020102020204" pitchFamily="34" charset="0"/>
              </a:rPr>
              <a:t>Однак, цей перелік не охоплює усі аспекти роботи медичної сестри закладу дошкільної освіти. </a:t>
            </a:r>
          </a:p>
          <a:p>
            <a:r>
              <a:rPr lang="uk-UA" sz="2800" dirty="0">
                <a:solidFill>
                  <a:srgbClr val="0000CC"/>
                </a:solidFill>
                <a:latin typeface="Arial Black" panose="020B0A04020102020204" pitchFamily="34" charset="0"/>
              </a:rPr>
              <a:t>3 досвіду роботи (комунальний заклад «Заклад дошкільної освіти №30 Вінницької міської ради») пропонує такий додатковий перелік медичної документації:</a:t>
            </a:r>
          </a:p>
        </p:txBody>
      </p:sp>
      <p:pic>
        <p:nvPicPr>
          <p:cNvPr id="3" name="Рисунок 2">
            <a:extLst>
              <a:ext uri="{FF2B5EF4-FFF2-40B4-BE49-F238E27FC236}">
                <a16:creationId xmlns:a16="http://schemas.microsoft.com/office/drawing/2014/main" id="{E5570AA9-47AE-4A2E-BFE5-C0CF62FEFCA4}"/>
              </a:ext>
            </a:extLst>
          </p:cNvPr>
          <p:cNvPicPr>
            <a:picLocks noChangeAspect="1"/>
          </p:cNvPicPr>
          <p:nvPr/>
        </p:nvPicPr>
        <p:blipFill>
          <a:blip r:embed="rId2"/>
          <a:stretch>
            <a:fillRect/>
          </a:stretch>
        </p:blipFill>
        <p:spPr>
          <a:xfrm>
            <a:off x="8599170" y="354633"/>
            <a:ext cx="3099054" cy="2770632"/>
          </a:xfrm>
          <a:prstGeom prst="rect">
            <a:avLst/>
          </a:prstGeom>
        </p:spPr>
      </p:pic>
      <p:pic>
        <p:nvPicPr>
          <p:cNvPr id="4" name="Рисунок 3">
            <a:extLst>
              <a:ext uri="{FF2B5EF4-FFF2-40B4-BE49-F238E27FC236}">
                <a16:creationId xmlns:a16="http://schemas.microsoft.com/office/drawing/2014/main" id="{9D26BD84-0CF7-48C3-9C52-50FB706F2A6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99170" y="3732736"/>
            <a:ext cx="3099054" cy="2933240"/>
          </a:xfrm>
          <a:prstGeom prst="rect">
            <a:avLst/>
          </a:prstGeom>
        </p:spPr>
      </p:pic>
    </p:spTree>
    <p:extLst>
      <p:ext uri="{BB962C8B-B14F-4D97-AF65-F5344CB8AC3E}">
        <p14:creationId xmlns:p14="http://schemas.microsoft.com/office/powerpoint/2010/main" val="14911271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pattFill prst="wdDnDiag">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932749EA-2243-47B5-A9BB-7F25C1A28304}"/>
              </a:ext>
            </a:extLst>
          </p:cNvPr>
          <p:cNvSpPr/>
          <p:nvPr/>
        </p:nvSpPr>
        <p:spPr>
          <a:xfrm>
            <a:off x="82296" y="137160"/>
            <a:ext cx="9089136" cy="6494085"/>
          </a:xfrm>
          <a:prstGeom prst="rect">
            <a:avLst/>
          </a:prstGeom>
        </p:spPr>
        <p:txBody>
          <a:bodyPr wrap="square">
            <a:spAutoFit/>
          </a:bodyPr>
          <a:lstStyle/>
          <a:p>
            <a:pPr marL="457200" indent="-457200">
              <a:buFont typeface="Wingdings" panose="05000000000000000000" pitchFamily="2" charset="2"/>
              <a:buChar char="q"/>
            </a:pPr>
            <a:r>
              <a:rPr lang="uk-UA" sz="3200" i="1" dirty="0">
                <a:solidFill>
                  <a:srgbClr val="006600"/>
                </a:solidFill>
                <a:latin typeface="Arial Black" panose="020B0A04020102020204" pitchFamily="34" charset="0"/>
              </a:rPr>
              <a:t>комплексний план роботи медичного кабінету на рік, затверджений адміністрацією закладу дошкільної освіти; місячний план роботи медичного кабінету;</a:t>
            </a:r>
          </a:p>
          <a:p>
            <a:endParaRPr lang="uk-UA" sz="3200" i="1" dirty="0">
              <a:solidFill>
                <a:srgbClr val="006600"/>
              </a:solidFill>
              <a:latin typeface="Arial Black" panose="020B0A04020102020204" pitchFamily="34" charset="0"/>
            </a:endParaRPr>
          </a:p>
          <a:p>
            <a:pPr marL="457200" indent="-457200">
              <a:buFont typeface="Wingdings" panose="05000000000000000000" pitchFamily="2" charset="2"/>
              <a:buChar char="q"/>
            </a:pPr>
            <a:r>
              <a:rPr lang="uk-UA" sz="3200" i="1" dirty="0">
                <a:solidFill>
                  <a:srgbClr val="006600"/>
                </a:solidFill>
                <a:latin typeface="Arial Black" panose="020B0A04020102020204" pitchFamily="34" charset="0"/>
              </a:rPr>
              <a:t>листи здоров'я (розподіл на медичні групи для занять фізичною культурою, визначення висоти меблів відповідно до зросту дітей);</a:t>
            </a:r>
          </a:p>
          <a:p>
            <a:endParaRPr lang="uk-UA" sz="3200" i="1" dirty="0">
              <a:solidFill>
                <a:srgbClr val="006600"/>
              </a:solidFill>
              <a:latin typeface="Arial Black" panose="020B0A04020102020204" pitchFamily="34" charset="0"/>
            </a:endParaRPr>
          </a:p>
          <a:p>
            <a:pPr marL="457200" indent="-457200">
              <a:buFont typeface="Wingdings" panose="05000000000000000000" pitchFamily="2" charset="2"/>
              <a:buChar char="q"/>
            </a:pPr>
            <a:r>
              <a:rPr lang="uk-UA" sz="3200" i="1" dirty="0">
                <a:solidFill>
                  <a:srgbClr val="006600"/>
                </a:solidFill>
                <a:latin typeface="Arial Black" panose="020B0A04020102020204" pitchFamily="34" charset="0"/>
              </a:rPr>
              <a:t>журнал ізолятора;</a:t>
            </a:r>
          </a:p>
        </p:txBody>
      </p:sp>
      <p:pic>
        <p:nvPicPr>
          <p:cNvPr id="4" name="Рисунок 3">
            <a:extLst>
              <a:ext uri="{FF2B5EF4-FFF2-40B4-BE49-F238E27FC236}">
                <a16:creationId xmlns:a16="http://schemas.microsoft.com/office/drawing/2014/main" id="{009CA093-D444-4B61-A37B-31E4C4DA5A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40112" y="137160"/>
            <a:ext cx="1943481" cy="3206521"/>
          </a:xfrm>
          <a:prstGeom prst="rect">
            <a:avLst/>
          </a:prstGeom>
        </p:spPr>
      </p:pic>
      <p:pic>
        <p:nvPicPr>
          <p:cNvPr id="3" name="Рисунок 2">
            <a:extLst>
              <a:ext uri="{FF2B5EF4-FFF2-40B4-BE49-F238E27FC236}">
                <a16:creationId xmlns:a16="http://schemas.microsoft.com/office/drawing/2014/main" id="{E8265F1F-9DD7-4AE6-AB1A-0E80E6DD3953}"/>
              </a:ext>
            </a:extLst>
          </p:cNvPr>
          <p:cNvPicPr>
            <a:picLocks noChangeAspect="1"/>
          </p:cNvPicPr>
          <p:nvPr/>
        </p:nvPicPr>
        <p:blipFill>
          <a:blip r:embed="rId3"/>
          <a:stretch>
            <a:fillRect/>
          </a:stretch>
        </p:blipFill>
        <p:spPr>
          <a:xfrm>
            <a:off x="8795161" y="5185236"/>
            <a:ext cx="2489901" cy="1666053"/>
          </a:xfrm>
          <a:prstGeom prst="rect">
            <a:avLst/>
          </a:prstGeom>
        </p:spPr>
      </p:pic>
      <p:pic>
        <p:nvPicPr>
          <p:cNvPr id="5" name="Рисунок 4">
            <a:extLst>
              <a:ext uri="{FF2B5EF4-FFF2-40B4-BE49-F238E27FC236}">
                <a16:creationId xmlns:a16="http://schemas.microsoft.com/office/drawing/2014/main" id="{1940D1CB-4F3F-47E4-894C-501143FF8A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28914" y="3063240"/>
            <a:ext cx="1622396" cy="2386583"/>
          </a:xfrm>
          <a:prstGeom prst="rect">
            <a:avLst/>
          </a:prstGeom>
        </p:spPr>
      </p:pic>
    </p:spTree>
    <p:extLst>
      <p:ext uri="{BB962C8B-B14F-4D97-AF65-F5344CB8AC3E}">
        <p14:creationId xmlns:p14="http://schemas.microsoft.com/office/powerpoint/2010/main" val="729508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5" name="Прямокутник 4">
            <a:extLst>
              <a:ext uri="{FF2B5EF4-FFF2-40B4-BE49-F238E27FC236}">
                <a16:creationId xmlns:a16="http://schemas.microsoft.com/office/drawing/2014/main" id="{E07EE073-04D9-49FE-8B4E-9DB1E5AF0F5E}"/>
              </a:ext>
            </a:extLst>
          </p:cNvPr>
          <p:cNvSpPr/>
          <p:nvPr/>
        </p:nvSpPr>
        <p:spPr>
          <a:xfrm>
            <a:off x="1237488" y="304151"/>
            <a:ext cx="8976360" cy="2677656"/>
          </a:xfrm>
          <a:prstGeom prst="rect">
            <a:avLst/>
          </a:prstGeom>
          <a:solidFill>
            <a:schemeClr val="accent1">
              <a:lumMod val="40000"/>
              <a:lumOff val="60000"/>
            </a:schemeClr>
          </a:solidFill>
        </p:spPr>
        <p:txBody>
          <a:bodyPr wrap="square">
            <a:spAutoFit/>
          </a:bodyPr>
          <a:lstStyle/>
          <a:p>
            <a:r>
              <a:rPr lang="uk-UA" sz="2800" i="1" dirty="0">
                <a:solidFill>
                  <a:srgbClr val="0000CC"/>
                </a:solidFill>
                <a:latin typeface="Arial Black" panose="020B0A04020102020204" pitchFamily="34" charset="0"/>
              </a:rPr>
              <a:t>Медична сестра закладу дошкільної освіти – це медичний працівник зі спеціальною медичною освітою </a:t>
            </a:r>
          </a:p>
          <a:p>
            <a:r>
              <a:rPr lang="uk-UA" sz="2800" i="1" dirty="0">
                <a:solidFill>
                  <a:srgbClr val="0000CC"/>
                </a:solidFill>
                <a:latin typeface="Arial Black" panose="020B0A04020102020204" pitchFamily="34" charset="0"/>
              </a:rPr>
              <a:t>(отриманою як правило у медучилищі, але цілком можливо і диплом медінституту за спеціальністю «Сестринська справа»)</a:t>
            </a:r>
          </a:p>
        </p:txBody>
      </p:sp>
      <p:pic>
        <p:nvPicPr>
          <p:cNvPr id="4" name="Рисунок 3">
            <a:extLst>
              <a:ext uri="{FF2B5EF4-FFF2-40B4-BE49-F238E27FC236}">
                <a16:creationId xmlns:a16="http://schemas.microsoft.com/office/drawing/2014/main" id="{C7659161-8E04-47F6-8174-4CBA3E7A1E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61991" y="3520440"/>
            <a:ext cx="2225233" cy="2916936"/>
          </a:xfrm>
          <a:prstGeom prst="rect">
            <a:avLst/>
          </a:prstGeom>
        </p:spPr>
      </p:pic>
      <p:pic>
        <p:nvPicPr>
          <p:cNvPr id="6" name="Рисунок 5">
            <a:extLst>
              <a:ext uri="{FF2B5EF4-FFF2-40B4-BE49-F238E27FC236}">
                <a16:creationId xmlns:a16="http://schemas.microsoft.com/office/drawing/2014/main" id="{AD9DF944-2E99-45A1-9884-9CB3053228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25365" y="3520440"/>
            <a:ext cx="3011685" cy="2825495"/>
          </a:xfrm>
          <a:prstGeom prst="rect">
            <a:avLst/>
          </a:prstGeom>
        </p:spPr>
      </p:pic>
    </p:spTree>
    <p:extLst>
      <p:ext uri="{BB962C8B-B14F-4D97-AF65-F5344CB8AC3E}">
        <p14:creationId xmlns:p14="http://schemas.microsoft.com/office/powerpoint/2010/main" val="1275750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pattFill prst="wdDnDiag">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6AC628F3-D7D5-4A75-A6DB-95880980FE84}"/>
              </a:ext>
            </a:extLst>
          </p:cNvPr>
          <p:cNvSpPr/>
          <p:nvPr/>
        </p:nvSpPr>
        <p:spPr>
          <a:xfrm>
            <a:off x="337247" y="1225046"/>
            <a:ext cx="9124237" cy="4832092"/>
          </a:xfrm>
          <a:prstGeom prst="rect">
            <a:avLst/>
          </a:prstGeom>
        </p:spPr>
        <p:txBody>
          <a:bodyPr wrap="square">
            <a:spAutoFit/>
          </a:bodyPr>
          <a:lstStyle/>
          <a:p>
            <a:pPr marL="457200" indent="-457200">
              <a:buFont typeface="Wingdings" panose="05000000000000000000" pitchFamily="2" charset="2"/>
              <a:buChar char="v"/>
            </a:pPr>
            <a:r>
              <a:rPr lang="uk-UA" sz="2800" i="1" dirty="0">
                <a:solidFill>
                  <a:srgbClr val="006600"/>
                </a:solidFill>
                <a:latin typeface="Arial Black" panose="020B0A04020102020204" pitchFamily="34" charset="0"/>
              </a:rPr>
              <a:t>журнал надання </a:t>
            </a:r>
            <a:r>
              <a:rPr lang="uk-UA" sz="2800" i="1" dirty="0" err="1">
                <a:solidFill>
                  <a:srgbClr val="006600"/>
                </a:solidFill>
                <a:latin typeface="Arial Black" panose="020B0A04020102020204" pitchFamily="34" charset="0"/>
              </a:rPr>
              <a:t>домедичної</a:t>
            </a:r>
            <a:r>
              <a:rPr lang="uk-UA" sz="2800" i="1" dirty="0">
                <a:solidFill>
                  <a:srgbClr val="006600"/>
                </a:solidFill>
                <a:latin typeface="Arial Black" panose="020B0A04020102020204" pitchFamily="34" charset="0"/>
              </a:rPr>
              <a:t> допомоги у невідкладних станах;</a:t>
            </a:r>
          </a:p>
          <a:p>
            <a:pPr marL="457200" indent="-457200">
              <a:buFont typeface="Wingdings" panose="05000000000000000000" pitchFamily="2" charset="2"/>
              <a:buChar char="v"/>
            </a:pPr>
            <a:r>
              <a:rPr lang="uk-UA" sz="2800" i="1" dirty="0">
                <a:solidFill>
                  <a:srgbClr val="006600"/>
                </a:solidFill>
                <a:latin typeface="Arial Black" panose="020B0A04020102020204" pitchFamily="34" charset="0"/>
              </a:rPr>
              <a:t>журнал огляду дітей на наявність </a:t>
            </a:r>
            <a:r>
              <a:rPr lang="uk-UA" sz="2800" i="1" dirty="0" err="1">
                <a:solidFill>
                  <a:srgbClr val="006600"/>
                </a:solidFill>
                <a:latin typeface="Arial Black" panose="020B0A04020102020204" pitchFamily="34" charset="0"/>
              </a:rPr>
              <a:t>педикульозу</a:t>
            </a:r>
            <a:r>
              <a:rPr lang="uk-UA" sz="2800" i="1" dirty="0">
                <a:solidFill>
                  <a:srgbClr val="006600"/>
                </a:solidFill>
                <a:latin typeface="Arial Black" panose="020B0A04020102020204" pitchFamily="34" charset="0"/>
              </a:rPr>
              <a:t> та інших інфекційних шкірних захворювань; журнал санітарного стану приміщень 3ДО;</a:t>
            </a:r>
          </a:p>
          <a:p>
            <a:pPr marL="457200" indent="-457200">
              <a:buFont typeface="Wingdings" panose="05000000000000000000" pitchFamily="2" charset="2"/>
              <a:buChar char="v"/>
            </a:pPr>
            <a:r>
              <a:rPr lang="uk-UA" sz="2800" i="1" dirty="0">
                <a:solidFill>
                  <a:srgbClr val="006600"/>
                </a:solidFill>
                <a:latin typeface="Arial Black" panose="020B0A04020102020204" pitchFamily="34" charset="0"/>
              </a:rPr>
              <a:t>журнал спостереження за дітьми, які були в контакті з інфекційним хворим;</a:t>
            </a:r>
          </a:p>
          <a:p>
            <a:pPr marL="457200" indent="-457200">
              <a:buFont typeface="Wingdings" panose="05000000000000000000" pitchFamily="2" charset="2"/>
              <a:buChar char="v"/>
            </a:pPr>
            <a:r>
              <a:rPr lang="uk-UA" sz="2800" i="1" dirty="0">
                <a:solidFill>
                  <a:srgbClr val="006600"/>
                </a:solidFill>
                <a:latin typeface="Arial Black" panose="020B0A04020102020204" pitchFamily="34" charset="0"/>
              </a:rPr>
              <a:t>журнал обліку медичного обладнання, лікарських засобів та виробів медичного призначення; журнал обліку </a:t>
            </a:r>
            <a:r>
              <a:rPr lang="uk-UA" sz="2800" i="1" dirty="0" err="1">
                <a:solidFill>
                  <a:srgbClr val="006600"/>
                </a:solidFill>
                <a:latin typeface="Arial Black" panose="020B0A04020102020204" pitchFamily="34" charset="0"/>
              </a:rPr>
              <a:t>деззасобів</a:t>
            </a:r>
            <a:r>
              <a:rPr lang="uk-UA" sz="2800" i="1" dirty="0">
                <a:solidFill>
                  <a:srgbClr val="006600"/>
                </a:solidFill>
                <a:latin typeface="Arial Black" panose="020B0A04020102020204" pitchFamily="34" charset="0"/>
              </a:rPr>
              <a:t>.</a:t>
            </a:r>
          </a:p>
        </p:txBody>
      </p:sp>
      <p:pic>
        <p:nvPicPr>
          <p:cNvPr id="4" name="Рисунок 3">
            <a:extLst>
              <a:ext uri="{FF2B5EF4-FFF2-40B4-BE49-F238E27FC236}">
                <a16:creationId xmlns:a16="http://schemas.microsoft.com/office/drawing/2014/main" id="{C9F88657-0707-442E-B79A-54C098D77EAF}"/>
              </a:ext>
            </a:extLst>
          </p:cNvPr>
          <p:cNvPicPr>
            <a:picLocks noChangeAspect="1"/>
          </p:cNvPicPr>
          <p:nvPr/>
        </p:nvPicPr>
        <p:blipFill>
          <a:blip r:embed="rId2"/>
          <a:stretch>
            <a:fillRect/>
          </a:stretch>
        </p:blipFill>
        <p:spPr>
          <a:xfrm>
            <a:off x="9364156" y="92523"/>
            <a:ext cx="2143125" cy="2133600"/>
          </a:xfrm>
          <a:prstGeom prst="rect">
            <a:avLst/>
          </a:prstGeom>
        </p:spPr>
      </p:pic>
      <p:pic>
        <p:nvPicPr>
          <p:cNvPr id="5" name="Рисунок 4">
            <a:extLst>
              <a:ext uri="{FF2B5EF4-FFF2-40B4-BE49-F238E27FC236}">
                <a16:creationId xmlns:a16="http://schemas.microsoft.com/office/drawing/2014/main" id="{00BDD9E1-C58B-4F3E-B224-8BE44F41C4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65460" y="1900047"/>
            <a:ext cx="1585763" cy="2214753"/>
          </a:xfrm>
          <a:prstGeom prst="rect">
            <a:avLst/>
          </a:prstGeom>
        </p:spPr>
      </p:pic>
      <p:pic>
        <p:nvPicPr>
          <p:cNvPr id="6" name="Рисунок 5">
            <a:extLst>
              <a:ext uri="{FF2B5EF4-FFF2-40B4-BE49-F238E27FC236}">
                <a16:creationId xmlns:a16="http://schemas.microsoft.com/office/drawing/2014/main" id="{41AEE121-9D6E-42D6-B2A5-81E8F9F91E17}"/>
              </a:ext>
            </a:extLst>
          </p:cNvPr>
          <p:cNvPicPr>
            <a:picLocks noChangeAspect="1"/>
          </p:cNvPicPr>
          <p:nvPr/>
        </p:nvPicPr>
        <p:blipFill>
          <a:blip r:embed="rId4"/>
          <a:stretch>
            <a:fillRect/>
          </a:stretch>
        </p:blipFill>
        <p:spPr>
          <a:xfrm>
            <a:off x="10121203" y="2704719"/>
            <a:ext cx="1733550" cy="2381250"/>
          </a:xfrm>
          <a:prstGeom prst="rect">
            <a:avLst/>
          </a:prstGeom>
        </p:spPr>
      </p:pic>
      <p:pic>
        <p:nvPicPr>
          <p:cNvPr id="7" name="Рисунок 6">
            <a:extLst>
              <a:ext uri="{FF2B5EF4-FFF2-40B4-BE49-F238E27FC236}">
                <a16:creationId xmlns:a16="http://schemas.microsoft.com/office/drawing/2014/main" id="{BDBAD8B7-0F8E-479B-9149-D312D3471E7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11226" y="4296694"/>
            <a:ext cx="1746313" cy="2468783"/>
          </a:xfrm>
          <a:prstGeom prst="rect">
            <a:avLst/>
          </a:prstGeom>
        </p:spPr>
      </p:pic>
    </p:spTree>
    <p:extLst>
      <p:ext uri="{BB962C8B-B14F-4D97-AF65-F5344CB8AC3E}">
        <p14:creationId xmlns:p14="http://schemas.microsoft.com/office/powerpoint/2010/main" val="18235990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pattFill prst="wdDnDiag">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3" name="Прямокутник 2">
            <a:extLst>
              <a:ext uri="{FF2B5EF4-FFF2-40B4-BE49-F238E27FC236}">
                <a16:creationId xmlns:a16="http://schemas.microsoft.com/office/drawing/2014/main" id="{080053F9-2126-4EBE-945B-064DA71F6FB3}"/>
              </a:ext>
            </a:extLst>
          </p:cNvPr>
          <p:cNvSpPr/>
          <p:nvPr/>
        </p:nvSpPr>
        <p:spPr>
          <a:xfrm>
            <a:off x="521208" y="342138"/>
            <a:ext cx="10501441" cy="2062103"/>
          </a:xfrm>
          <a:prstGeom prst="rect">
            <a:avLst/>
          </a:prstGeom>
        </p:spPr>
        <p:txBody>
          <a:bodyPr wrap="square">
            <a:spAutoFit/>
          </a:bodyPr>
          <a:lstStyle/>
          <a:p>
            <a:r>
              <a:rPr lang="uk-UA" sz="3200" i="1" dirty="0">
                <a:solidFill>
                  <a:srgbClr val="C00000"/>
                </a:solidFill>
                <a:latin typeface="Arial Black" panose="020B0A04020102020204" pitchFamily="34" charset="0"/>
              </a:rPr>
              <a:t>Щоб запобігти інфекційним захворюванням у закладі дошкільної освіти, </a:t>
            </a:r>
          </a:p>
          <a:p>
            <a:r>
              <a:rPr lang="uk-UA" sz="3200" i="1" dirty="0">
                <a:solidFill>
                  <a:srgbClr val="C00000"/>
                </a:solidFill>
                <a:latin typeface="Arial Black" panose="020B0A04020102020204" pitchFamily="34" charset="0"/>
              </a:rPr>
              <a:t>систематично проводьте гігієнічне навчання та виховання дітей</a:t>
            </a:r>
          </a:p>
        </p:txBody>
      </p:sp>
      <p:pic>
        <p:nvPicPr>
          <p:cNvPr id="5" name="Рисунок 4">
            <a:extLst>
              <a:ext uri="{FF2B5EF4-FFF2-40B4-BE49-F238E27FC236}">
                <a16:creationId xmlns:a16="http://schemas.microsoft.com/office/drawing/2014/main" id="{33F6B2E6-762C-4A0D-A53E-3181806C39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83864" y="2926081"/>
            <a:ext cx="5224272" cy="3794760"/>
          </a:xfrm>
          <a:prstGeom prst="rect">
            <a:avLst/>
          </a:prstGeom>
        </p:spPr>
      </p:pic>
    </p:spTree>
    <p:extLst>
      <p:ext uri="{BB962C8B-B14F-4D97-AF65-F5344CB8AC3E}">
        <p14:creationId xmlns:p14="http://schemas.microsoft.com/office/powerpoint/2010/main" val="40210506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pattFill prst="wdDnDiag">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34C5172D-C541-4B80-8BA7-2B067554CC86}"/>
              </a:ext>
            </a:extLst>
          </p:cNvPr>
          <p:cNvSpPr/>
          <p:nvPr/>
        </p:nvSpPr>
        <p:spPr>
          <a:xfrm>
            <a:off x="274320" y="539497"/>
            <a:ext cx="9857232" cy="5324535"/>
          </a:xfrm>
          <a:prstGeom prst="rect">
            <a:avLst/>
          </a:prstGeom>
        </p:spPr>
        <p:txBody>
          <a:bodyPr wrap="square">
            <a:spAutoFit/>
          </a:bodyPr>
          <a:lstStyle/>
          <a:p>
            <a:r>
              <a:rPr lang="uk-UA" sz="2400" dirty="0">
                <a:solidFill>
                  <a:srgbClr val="0000CC"/>
                </a:solidFill>
                <a:latin typeface="Arial Black" panose="020B0A04020102020204" pitchFamily="34" charset="0"/>
              </a:rPr>
              <a:t>Використані джерела:</a:t>
            </a:r>
          </a:p>
          <a:p>
            <a:endParaRPr lang="uk-UA" sz="2000" dirty="0">
              <a:latin typeface="Arial Black" panose="020B0A04020102020204" pitchFamily="34" charset="0"/>
            </a:endParaRPr>
          </a:p>
          <a:p>
            <a:r>
              <a:rPr lang="uk-UA" sz="2000" dirty="0">
                <a:solidFill>
                  <a:srgbClr val="0000CC"/>
                </a:solidFill>
                <a:latin typeface="Times New Roman" panose="02020603050405020304" pitchFamily="18" charset="0"/>
                <a:cs typeface="Times New Roman" panose="02020603050405020304" pitchFamily="18" charset="0"/>
              </a:rPr>
              <a:t>1. Закон України «Про дошкільну освіту», прийнятий 6 червня 2024 року</a:t>
            </a:r>
          </a:p>
          <a:p>
            <a:r>
              <a:rPr lang="uk-UA" sz="2000" dirty="0">
                <a:solidFill>
                  <a:srgbClr val="0000CC"/>
                </a:solidFill>
                <a:latin typeface="Times New Roman" panose="02020603050405020304" pitchFamily="18" charset="0"/>
                <a:cs typeface="Times New Roman" panose="02020603050405020304" pitchFamily="18" charset="0"/>
              </a:rPr>
              <a:t>№ 3788-</a:t>
            </a:r>
            <a:r>
              <a:rPr lang="en-US" sz="2000" dirty="0">
                <a:solidFill>
                  <a:srgbClr val="0000CC"/>
                </a:solidFill>
                <a:latin typeface="Times New Roman" panose="02020603050405020304" pitchFamily="18" charset="0"/>
                <a:cs typeface="Times New Roman" panose="02020603050405020304" pitchFamily="18" charset="0"/>
              </a:rPr>
              <a:t>IX;</a:t>
            </a:r>
          </a:p>
          <a:p>
            <a:endParaRPr lang="en-US" sz="2000" dirty="0">
              <a:solidFill>
                <a:srgbClr val="0000CC"/>
              </a:solidFill>
              <a:latin typeface="Times New Roman" panose="02020603050405020304" pitchFamily="18" charset="0"/>
              <a:cs typeface="Times New Roman" panose="02020603050405020304" pitchFamily="18" charset="0"/>
            </a:endParaRPr>
          </a:p>
          <a:p>
            <a:r>
              <a:rPr lang="en-US" sz="2000" dirty="0">
                <a:solidFill>
                  <a:srgbClr val="0000CC"/>
                </a:solidFill>
                <a:latin typeface="Times New Roman" panose="02020603050405020304" pitchFamily="18" charset="0"/>
                <a:cs typeface="Times New Roman" panose="02020603050405020304" pitchFamily="18" charset="0"/>
              </a:rPr>
              <a:t>2. </a:t>
            </a:r>
            <a:r>
              <a:rPr lang="uk-UA" sz="2000" dirty="0">
                <a:solidFill>
                  <a:srgbClr val="0000CC"/>
                </a:solidFill>
                <a:latin typeface="Times New Roman" panose="02020603050405020304" pitchFamily="18" charset="0"/>
                <a:cs typeface="Times New Roman" panose="02020603050405020304" pitchFamily="18" charset="0"/>
              </a:rPr>
              <a:t>Дитина. медіа - онлайн журнал для сучасних батьків: вагітність, пологи, розвиток дитини</a:t>
            </a:r>
          </a:p>
          <a:p>
            <a:r>
              <a:rPr lang="uk-UA" sz="2000" dirty="0">
                <a:solidFill>
                  <a:srgbClr val="0000CC"/>
                </a:solidFill>
                <a:latin typeface="Times New Roman" panose="02020603050405020304" pitchFamily="18" charset="0"/>
                <a:cs typeface="Times New Roman" panose="02020603050405020304" pitchFamily="18" charset="0"/>
              </a:rPr>
              <a:t> </a:t>
            </a:r>
            <a:r>
              <a:rPr lang="en-US" sz="2000" dirty="0">
                <a:solidFill>
                  <a:srgbClr val="0000CC"/>
                </a:solidFill>
                <a:latin typeface="Times New Roman" panose="02020603050405020304" pitchFamily="18" charset="0"/>
                <a:cs typeface="Times New Roman" panose="02020603050405020304" pitchFamily="18" charset="0"/>
              </a:rPr>
              <a:t>https://dytyna.media/age3-6/zdorove/chto-vhodit-v-obyazannosti-medsestry-v-detskom-sadu/</a:t>
            </a:r>
          </a:p>
          <a:p>
            <a:r>
              <a:rPr lang="en-US" sz="2000" dirty="0">
                <a:solidFill>
                  <a:srgbClr val="0000CC"/>
                </a:solidFill>
                <a:latin typeface="Times New Roman" panose="02020603050405020304" pitchFamily="18" charset="0"/>
                <a:cs typeface="Times New Roman" panose="02020603050405020304" pitchFamily="18" charset="0"/>
              </a:rPr>
              <a:t>3. </a:t>
            </a:r>
            <a:r>
              <a:rPr lang="uk-UA" sz="2000" dirty="0">
                <a:solidFill>
                  <a:srgbClr val="0000CC"/>
                </a:solidFill>
                <a:latin typeface="Times New Roman" panose="02020603050405020304" pitchFamily="18" charset="0"/>
                <a:cs typeface="Times New Roman" panose="02020603050405020304" pitchFamily="18" charset="0"/>
              </a:rPr>
              <a:t>Діяльність закладів дошкільної освіти у 2024/2025 ...</a:t>
            </a:r>
          </a:p>
          <a:p>
            <a:r>
              <a:rPr lang="en-US" sz="2000" dirty="0">
                <a:solidFill>
                  <a:srgbClr val="0000CC"/>
                </a:solidFill>
                <a:latin typeface="Times New Roman" panose="02020603050405020304" pitchFamily="18" charset="0"/>
                <a:cs typeface="Times New Roman" panose="02020603050405020304" pitchFamily="18" charset="0"/>
              </a:rPr>
              <a:t>https://naurok.com.ua › post</a:t>
            </a:r>
          </a:p>
          <a:p>
            <a:r>
              <a:rPr lang="en-US" sz="2000" dirty="0">
                <a:solidFill>
                  <a:srgbClr val="0000CC"/>
                </a:solidFill>
                <a:latin typeface="Times New Roman" panose="02020603050405020304" pitchFamily="18" charset="0"/>
                <a:cs typeface="Times New Roman" panose="02020603050405020304" pitchFamily="18" charset="0"/>
              </a:rPr>
              <a:t>4. </a:t>
            </a:r>
            <a:r>
              <a:rPr lang="uk-UA" sz="2000" dirty="0">
                <a:solidFill>
                  <a:srgbClr val="0000CC"/>
                </a:solidFill>
                <a:latin typeface="Times New Roman" panose="02020603050405020304" pitchFamily="18" charset="0"/>
                <a:cs typeface="Times New Roman" panose="02020603050405020304" pitchFamily="18" charset="0"/>
              </a:rPr>
              <a:t>Що входить до </a:t>
            </a:r>
            <a:r>
              <a:rPr lang="uk-UA" sz="2000" dirty="0" err="1">
                <a:solidFill>
                  <a:srgbClr val="0000CC"/>
                </a:solidFill>
                <a:latin typeface="Times New Roman" panose="02020603050405020304" pitchFamily="18" charset="0"/>
                <a:cs typeface="Times New Roman" panose="02020603050405020304" pitchFamily="18" charset="0"/>
              </a:rPr>
              <a:t>обовя’зків</a:t>
            </a:r>
            <a:r>
              <a:rPr lang="uk-UA" sz="2000" dirty="0">
                <a:solidFill>
                  <a:srgbClr val="0000CC"/>
                </a:solidFill>
                <a:latin typeface="Times New Roman" panose="02020603050405020304" pitchFamily="18" charset="0"/>
                <a:cs typeface="Times New Roman" panose="02020603050405020304" pitchFamily="18" charset="0"/>
              </a:rPr>
              <a:t> мед сестри в дитячому садку                           </a:t>
            </a:r>
            <a:r>
              <a:rPr lang="en-US" sz="2000" dirty="0" err="1">
                <a:solidFill>
                  <a:srgbClr val="0000CC"/>
                </a:solidFill>
                <a:latin typeface="Times New Roman" panose="02020603050405020304" pitchFamily="18" charset="0"/>
                <a:cs typeface="Times New Roman" panose="02020603050405020304" pitchFamily="18" charset="0"/>
              </a:rPr>
              <a:t>dytyna.media</a:t>
            </a:r>
            <a:r>
              <a:rPr lang="en-US" sz="2000" dirty="0">
                <a:solidFill>
                  <a:srgbClr val="0000CC"/>
                </a:solidFill>
                <a:latin typeface="Times New Roman" panose="02020603050405020304" pitchFamily="18" charset="0"/>
                <a:cs typeface="Times New Roman" panose="02020603050405020304" pitchFamily="18" charset="0"/>
              </a:rPr>
              <a:t>  https://dytyna.media › </a:t>
            </a:r>
            <a:r>
              <a:rPr lang="en-US" sz="2000" dirty="0" err="1">
                <a:solidFill>
                  <a:srgbClr val="0000CC"/>
                </a:solidFill>
                <a:latin typeface="Times New Roman" panose="02020603050405020304" pitchFamily="18" charset="0"/>
                <a:cs typeface="Times New Roman" panose="02020603050405020304" pitchFamily="18" charset="0"/>
              </a:rPr>
              <a:t>zdorove</a:t>
            </a:r>
            <a:r>
              <a:rPr lang="en-US" sz="2000" dirty="0">
                <a:solidFill>
                  <a:srgbClr val="0000CC"/>
                </a:solidFill>
                <a:latin typeface="Times New Roman" panose="02020603050405020304" pitchFamily="18" charset="0"/>
                <a:cs typeface="Times New Roman" panose="02020603050405020304" pitchFamily="18" charset="0"/>
              </a:rPr>
              <a:t>                                                  </a:t>
            </a:r>
          </a:p>
          <a:p>
            <a:r>
              <a:rPr lang="en-US" sz="2000" dirty="0">
                <a:solidFill>
                  <a:srgbClr val="0000CC"/>
                </a:solidFill>
                <a:latin typeface="Times New Roman" panose="02020603050405020304" pitchFamily="18" charset="0"/>
                <a:cs typeface="Times New Roman" panose="02020603050405020304" pitchFamily="18" charset="0"/>
              </a:rPr>
              <a:t>5. </a:t>
            </a:r>
            <a:r>
              <a:rPr lang="uk-UA" sz="2000" dirty="0">
                <a:solidFill>
                  <a:srgbClr val="0000CC"/>
                </a:solidFill>
                <a:latin typeface="Times New Roman" panose="02020603050405020304" pitchFamily="18" charset="0"/>
                <a:cs typeface="Times New Roman" panose="02020603050405020304" pitchFamily="18" charset="0"/>
              </a:rPr>
              <a:t>Методичні рекомендації з питань формування</a:t>
            </a:r>
          </a:p>
          <a:p>
            <a:r>
              <a:rPr lang="uk-UA" sz="2000" dirty="0">
                <a:solidFill>
                  <a:srgbClr val="0000CC"/>
                </a:solidFill>
                <a:latin typeface="Times New Roman" panose="02020603050405020304" pitchFamily="18" charset="0"/>
                <a:cs typeface="Times New Roman" panose="02020603050405020304" pitchFamily="18" charset="0"/>
              </a:rPr>
              <a:t>внутрішньої системи забезпечення якості освіти у закладах дошкільної освіти, Наказ ДСЯОУ № 01-11/71 від 30.11.2020 року</a:t>
            </a:r>
          </a:p>
          <a:p>
            <a:endParaRPr lang="uk-UA" dirty="0"/>
          </a:p>
          <a:p>
            <a:endParaRPr lang="uk-UA" dirty="0"/>
          </a:p>
        </p:txBody>
      </p:sp>
    </p:spTree>
    <p:extLst>
      <p:ext uri="{BB962C8B-B14F-4D97-AF65-F5344CB8AC3E}">
        <p14:creationId xmlns:p14="http://schemas.microsoft.com/office/powerpoint/2010/main" val="3808736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pattFill prst="wdDnDiag">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17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6" name="Прямокутник 5">
            <a:extLst>
              <a:ext uri="{FF2B5EF4-FFF2-40B4-BE49-F238E27FC236}">
                <a16:creationId xmlns:a16="http://schemas.microsoft.com/office/drawing/2014/main" id="{C3929259-F35A-44C5-BB8C-02991CBCF0C7}"/>
              </a:ext>
            </a:extLst>
          </p:cNvPr>
          <p:cNvSpPr/>
          <p:nvPr/>
        </p:nvSpPr>
        <p:spPr>
          <a:xfrm>
            <a:off x="502920" y="408616"/>
            <a:ext cx="9674352" cy="5632311"/>
          </a:xfrm>
          <a:prstGeom prst="rect">
            <a:avLst/>
          </a:prstGeom>
          <a:solidFill>
            <a:srgbClr val="FFCCCC"/>
          </a:solidFill>
        </p:spPr>
        <p:txBody>
          <a:bodyPr wrap="square">
            <a:spAutoFit/>
          </a:bodyPr>
          <a:lstStyle/>
          <a:p>
            <a:r>
              <a:rPr lang="ru-RU" sz="3200" i="1" dirty="0">
                <a:solidFill>
                  <a:srgbClr val="C00000"/>
                </a:solidFill>
                <a:latin typeface="Arial Black" panose="020B0A04020102020204" pitchFamily="34" charset="0"/>
              </a:rPr>
              <a:t>У </a:t>
            </a:r>
            <a:r>
              <a:rPr lang="ru-RU" sz="3200" i="1" dirty="0" err="1">
                <a:solidFill>
                  <a:srgbClr val="C00000"/>
                </a:solidFill>
                <a:latin typeface="Arial Black" panose="020B0A04020102020204" pitchFamily="34" charset="0"/>
              </a:rPr>
              <a:t>своїй</a:t>
            </a:r>
            <a:r>
              <a:rPr lang="ru-RU" sz="3200" i="1" dirty="0">
                <a:solidFill>
                  <a:srgbClr val="C00000"/>
                </a:solidFill>
                <a:latin typeface="Arial Black" panose="020B0A04020102020204" pitchFamily="34" charset="0"/>
              </a:rPr>
              <a:t> </a:t>
            </a:r>
            <a:r>
              <a:rPr lang="ru-RU" sz="3200" i="1" dirty="0" err="1">
                <a:solidFill>
                  <a:srgbClr val="C00000"/>
                </a:solidFill>
                <a:latin typeface="Arial Black" panose="020B0A04020102020204" pitchFamily="34" charset="0"/>
              </a:rPr>
              <a:t>роботі</a:t>
            </a:r>
            <a:r>
              <a:rPr lang="ru-RU" sz="3200" i="1" dirty="0">
                <a:solidFill>
                  <a:srgbClr val="C00000"/>
                </a:solidFill>
                <a:latin typeface="Arial Black" panose="020B0A04020102020204" pitchFamily="34" charset="0"/>
              </a:rPr>
              <a:t> </a:t>
            </a:r>
            <a:r>
              <a:rPr lang="ru-RU" sz="3200" i="1" dirty="0" err="1">
                <a:solidFill>
                  <a:srgbClr val="C00000"/>
                </a:solidFill>
                <a:latin typeface="Arial Black" panose="020B0A04020102020204" pitchFamily="34" charset="0"/>
              </a:rPr>
              <a:t>медична</a:t>
            </a:r>
            <a:r>
              <a:rPr lang="ru-RU" sz="3200" i="1" dirty="0">
                <a:solidFill>
                  <a:srgbClr val="C00000"/>
                </a:solidFill>
                <a:latin typeface="Arial Black" panose="020B0A04020102020204" pitchFamily="34" charset="0"/>
              </a:rPr>
              <a:t> сестра </a:t>
            </a:r>
            <a:r>
              <a:rPr lang="ru-RU" sz="3200" i="1" dirty="0" err="1">
                <a:solidFill>
                  <a:srgbClr val="C00000"/>
                </a:solidFill>
                <a:latin typeface="Arial Black" panose="020B0A04020102020204" pitchFamily="34" charset="0"/>
              </a:rPr>
              <a:t>керується</a:t>
            </a:r>
            <a:r>
              <a:rPr lang="ru-RU" sz="3200" i="1" dirty="0">
                <a:solidFill>
                  <a:srgbClr val="C00000"/>
                </a:solidFill>
                <a:latin typeface="Arial Black" panose="020B0A04020102020204" pitchFamily="34" charset="0"/>
              </a:rPr>
              <a:t> </a:t>
            </a:r>
            <a:r>
              <a:rPr lang="ru-RU" sz="3200" i="1" dirty="0" err="1">
                <a:solidFill>
                  <a:srgbClr val="C00000"/>
                </a:solidFill>
                <a:latin typeface="Arial Black" panose="020B0A04020102020204" pitchFamily="34" charset="0"/>
              </a:rPr>
              <a:t>чинним</a:t>
            </a:r>
            <a:r>
              <a:rPr lang="ru-RU" sz="3200" i="1" dirty="0">
                <a:solidFill>
                  <a:srgbClr val="C00000"/>
                </a:solidFill>
                <a:latin typeface="Arial Black" panose="020B0A04020102020204" pitchFamily="34" charset="0"/>
              </a:rPr>
              <a:t> </a:t>
            </a:r>
            <a:r>
              <a:rPr lang="ru-RU" sz="3200" i="1" dirty="0" err="1">
                <a:solidFill>
                  <a:srgbClr val="C00000"/>
                </a:solidFill>
                <a:latin typeface="Arial Black" panose="020B0A04020102020204" pitchFamily="34" charset="0"/>
              </a:rPr>
              <a:t>законодавством</a:t>
            </a:r>
            <a:r>
              <a:rPr lang="ru-RU" sz="3200" i="1" dirty="0">
                <a:solidFill>
                  <a:srgbClr val="C00000"/>
                </a:solidFill>
                <a:latin typeface="Arial Black" panose="020B0A04020102020204" pitchFamily="34" charset="0"/>
              </a:rPr>
              <a:t>, </a:t>
            </a:r>
          </a:p>
          <a:p>
            <a:r>
              <a:rPr lang="ru-RU" sz="3200" i="1" dirty="0">
                <a:solidFill>
                  <a:srgbClr val="C00000"/>
                </a:solidFill>
                <a:latin typeface="Arial Black" panose="020B0A04020102020204" pitchFamily="34" charset="0"/>
              </a:rPr>
              <a:t>нормативно-</a:t>
            </a:r>
            <a:r>
              <a:rPr lang="ru-RU" sz="3200" i="1" dirty="0" err="1">
                <a:solidFill>
                  <a:srgbClr val="C00000"/>
                </a:solidFill>
                <a:latin typeface="Arial Black" panose="020B0A04020102020204" pitchFamily="34" charset="0"/>
              </a:rPr>
              <a:t>правовими</a:t>
            </a:r>
            <a:r>
              <a:rPr lang="ru-RU" sz="3200" i="1" dirty="0">
                <a:solidFill>
                  <a:srgbClr val="C00000"/>
                </a:solidFill>
                <a:latin typeface="Arial Black" panose="020B0A04020102020204" pitchFamily="34" charset="0"/>
              </a:rPr>
              <a:t> актами </a:t>
            </a:r>
            <a:r>
              <a:rPr lang="ru-RU" sz="3200" i="1" dirty="0" err="1">
                <a:solidFill>
                  <a:srgbClr val="C00000"/>
                </a:solidFill>
                <a:latin typeface="Arial Black" panose="020B0A04020102020204" pitchFamily="34" charset="0"/>
              </a:rPr>
              <a:t>органів</a:t>
            </a:r>
            <a:r>
              <a:rPr lang="ru-RU" sz="3200" i="1" dirty="0">
                <a:solidFill>
                  <a:srgbClr val="C00000"/>
                </a:solidFill>
                <a:latin typeface="Arial Black" panose="020B0A04020102020204" pitchFamily="34" charset="0"/>
              </a:rPr>
              <a:t> </a:t>
            </a:r>
            <a:r>
              <a:rPr lang="ru-RU" sz="3200" i="1" dirty="0" err="1">
                <a:solidFill>
                  <a:srgbClr val="C00000"/>
                </a:solidFill>
                <a:latin typeface="Arial Black" panose="020B0A04020102020204" pitchFamily="34" charset="0"/>
              </a:rPr>
              <a:t>охорони</a:t>
            </a:r>
            <a:r>
              <a:rPr lang="ru-RU" sz="3200" i="1" dirty="0">
                <a:solidFill>
                  <a:srgbClr val="C00000"/>
                </a:solidFill>
                <a:latin typeface="Arial Black" panose="020B0A04020102020204" pitchFamily="34" charset="0"/>
              </a:rPr>
              <a:t> </a:t>
            </a:r>
            <a:r>
              <a:rPr lang="ru-RU" sz="3200" i="1" dirty="0" err="1">
                <a:solidFill>
                  <a:srgbClr val="C00000"/>
                </a:solidFill>
                <a:latin typeface="Arial Black" panose="020B0A04020102020204" pitchFamily="34" charset="0"/>
              </a:rPr>
              <a:t>здоров’я</a:t>
            </a:r>
            <a:r>
              <a:rPr lang="ru-RU" sz="3200" i="1" dirty="0">
                <a:solidFill>
                  <a:srgbClr val="C00000"/>
                </a:solidFill>
                <a:latin typeface="Arial Black" panose="020B0A04020102020204" pitchFamily="34" charset="0"/>
              </a:rPr>
              <a:t>, </a:t>
            </a:r>
            <a:r>
              <a:rPr lang="ru-RU" sz="3200" i="1" dirty="0" err="1">
                <a:solidFill>
                  <a:srgbClr val="C00000"/>
                </a:solidFill>
                <a:latin typeface="Arial Black" panose="020B0A04020102020204" pitchFamily="34" charset="0"/>
              </a:rPr>
              <a:t>освіти</a:t>
            </a:r>
            <a:r>
              <a:rPr lang="ru-RU" sz="3200" i="1" dirty="0">
                <a:solidFill>
                  <a:srgbClr val="C00000"/>
                </a:solidFill>
                <a:latin typeface="Arial Black" panose="020B0A04020102020204" pitchFamily="34" charset="0"/>
              </a:rPr>
              <a:t> та науки, </a:t>
            </a:r>
          </a:p>
          <a:p>
            <a:endParaRPr lang="ru-RU" sz="3200" i="1" dirty="0">
              <a:solidFill>
                <a:srgbClr val="C00000"/>
              </a:solidFill>
              <a:latin typeface="Arial Black" panose="020B0A04020102020204" pitchFamily="34" charset="0"/>
            </a:endParaRPr>
          </a:p>
          <a:p>
            <a:endParaRPr lang="ru-RU" sz="3200" i="1" dirty="0">
              <a:solidFill>
                <a:srgbClr val="C00000"/>
              </a:solidFill>
              <a:latin typeface="Arial Black" panose="020B0A04020102020204" pitchFamily="34" charset="0"/>
            </a:endParaRPr>
          </a:p>
          <a:p>
            <a:pPr marL="457200" indent="-457200">
              <a:buFont typeface="Wingdings" panose="05000000000000000000" pitchFamily="2" charset="2"/>
              <a:buChar char="q"/>
            </a:pPr>
            <a:endParaRPr lang="ru-RU" sz="2800" i="1" dirty="0">
              <a:solidFill>
                <a:srgbClr val="7030A0"/>
              </a:solidFill>
              <a:latin typeface="Arial Black" panose="020B0A04020102020204" pitchFamily="34" charset="0"/>
            </a:endParaRPr>
          </a:p>
          <a:p>
            <a:pPr marL="457200" indent="-457200">
              <a:buFont typeface="Wingdings" panose="05000000000000000000" pitchFamily="2" charset="2"/>
              <a:buChar char="q"/>
            </a:pPr>
            <a:endParaRPr lang="ru-RU" sz="2800" i="1" dirty="0">
              <a:solidFill>
                <a:srgbClr val="7030A0"/>
              </a:solidFill>
              <a:latin typeface="Arial Black" panose="020B0A04020102020204" pitchFamily="34" charset="0"/>
            </a:endParaRPr>
          </a:p>
          <a:p>
            <a:pPr marL="457200" indent="-457200">
              <a:buFont typeface="Wingdings" panose="05000000000000000000" pitchFamily="2" charset="2"/>
              <a:buChar char="q"/>
            </a:pPr>
            <a:r>
              <a:rPr lang="ru-RU" sz="2800" i="1" dirty="0" err="1">
                <a:solidFill>
                  <a:srgbClr val="7030A0"/>
                </a:solidFill>
                <a:latin typeface="Arial Black" panose="020B0A04020102020204" pitchFamily="34" charset="0"/>
              </a:rPr>
              <a:t>здійснює</a:t>
            </a:r>
            <a:r>
              <a:rPr lang="ru-RU" sz="2800" i="1" dirty="0">
                <a:solidFill>
                  <a:srgbClr val="7030A0"/>
                </a:solidFill>
                <a:latin typeface="Arial Black" panose="020B0A04020102020204" pitchFamily="34" charset="0"/>
              </a:rPr>
              <a:t> </a:t>
            </a:r>
            <a:r>
              <a:rPr lang="ru-RU" sz="2800" i="1" dirty="0" err="1">
                <a:solidFill>
                  <a:srgbClr val="7030A0"/>
                </a:solidFill>
                <a:latin typeface="Arial Black" panose="020B0A04020102020204" pitchFamily="34" charset="0"/>
              </a:rPr>
              <a:t>постійний</a:t>
            </a:r>
            <a:r>
              <a:rPr lang="ru-RU" sz="2800" i="1" dirty="0">
                <a:solidFill>
                  <a:srgbClr val="7030A0"/>
                </a:solidFill>
                <a:latin typeface="Arial Black" panose="020B0A04020102020204" pitchFamily="34" charset="0"/>
              </a:rPr>
              <a:t> контроль за станом </a:t>
            </a:r>
            <a:r>
              <a:rPr lang="ru-RU" sz="2800" i="1" dirty="0" err="1">
                <a:solidFill>
                  <a:srgbClr val="7030A0"/>
                </a:solidFill>
                <a:latin typeface="Arial Black" panose="020B0A04020102020204" pitchFamily="34" charset="0"/>
              </a:rPr>
              <a:t>здоров’я</a:t>
            </a:r>
            <a:r>
              <a:rPr lang="ru-RU" sz="2800" i="1" dirty="0">
                <a:solidFill>
                  <a:srgbClr val="7030A0"/>
                </a:solidFill>
                <a:latin typeface="Arial Black" panose="020B0A04020102020204" pitchFamily="34" charset="0"/>
              </a:rPr>
              <a:t> </a:t>
            </a:r>
            <a:r>
              <a:rPr lang="ru-RU" sz="2800" i="1" dirty="0" err="1">
                <a:solidFill>
                  <a:srgbClr val="7030A0"/>
                </a:solidFill>
                <a:latin typeface="Arial Black" panose="020B0A04020102020204" pitchFamily="34" charset="0"/>
              </a:rPr>
              <a:t>дітей</a:t>
            </a:r>
            <a:r>
              <a:rPr lang="ru-RU" sz="2800" i="1" dirty="0">
                <a:solidFill>
                  <a:srgbClr val="7030A0"/>
                </a:solidFill>
                <a:latin typeface="Arial Black" panose="020B0A04020102020204" pitchFamily="34" charset="0"/>
              </a:rPr>
              <a:t>, </a:t>
            </a:r>
            <a:r>
              <a:rPr lang="ru-RU" sz="2800" i="1" dirty="0" err="1">
                <a:solidFill>
                  <a:srgbClr val="7030A0"/>
                </a:solidFill>
                <a:latin typeface="Arial Black" panose="020B0A04020102020204" pitchFamily="34" charset="0"/>
              </a:rPr>
              <a:t>профілактичних</a:t>
            </a:r>
            <a:r>
              <a:rPr lang="ru-RU" sz="2800" i="1" dirty="0">
                <a:solidFill>
                  <a:srgbClr val="7030A0"/>
                </a:solidFill>
                <a:latin typeface="Arial Black" panose="020B0A04020102020204" pitchFamily="34" charset="0"/>
              </a:rPr>
              <a:t> </a:t>
            </a:r>
            <a:r>
              <a:rPr lang="ru-RU" sz="2800" i="1" dirty="0" err="1">
                <a:solidFill>
                  <a:srgbClr val="7030A0"/>
                </a:solidFill>
                <a:latin typeface="Arial Black" panose="020B0A04020102020204" pitchFamily="34" charset="0"/>
              </a:rPr>
              <a:t>щеплень</a:t>
            </a:r>
            <a:r>
              <a:rPr lang="ru-RU" sz="2800" i="1" dirty="0">
                <a:solidFill>
                  <a:srgbClr val="7030A0"/>
                </a:solidFill>
                <a:latin typeface="Arial Black" panose="020B0A04020102020204" pitchFamily="34" charset="0"/>
              </a:rPr>
              <a:t> у порядку і в </a:t>
            </a:r>
            <a:r>
              <a:rPr lang="ru-RU" sz="2800" i="1" dirty="0" err="1">
                <a:solidFill>
                  <a:srgbClr val="7030A0"/>
                </a:solidFill>
                <a:latin typeface="Arial Black" panose="020B0A04020102020204" pitchFamily="34" charset="0"/>
              </a:rPr>
              <a:t>терміни</a:t>
            </a:r>
            <a:r>
              <a:rPr lang="ru-RU" sz="2800" i="1" dirty="0">
                <a:solidFill>
                  <a:srgbClr val="7030A0"/>
                </a:solidFill>
                <a:latin typeface="Arial Black" panose="020B0A04020102020204" pitchFamily="34" charset="0"/>
              </a:rPr>
              <a:t>, </a:t>
            </a:r>
            <a:r>
              <a:rPr lang="ru-RU" sz="2800" i="1" dirty="0" err="1">
                <a:solidFill>
                  <a:srgbClr val="7030A0"/>
                </a:solidFill>
                <a:latin typeface="Arial Black" panose="020B0A04020102020204" pitchFamily="34" charset="0"/>
              </a:rPr>
              <a:t>встановлені</a:t>
            </a:r>
            <a:r>
              <a:rPr lang="ru-RU" sz="2800" i="1" dirty="0">
                <a:solidFill>
                  <a:srgbClr val="7030A0"/>
                </a:solidFill>
                <a:latin typeface="Arial Black" panose="020B0A04020102020204" pitchFamily="34" charset="0"/>
              </a:rPr>
              <a:t> МОЗ </a:t>
            </a:r>
            <a:r>
              <a:rPr lang="ru-RU" sz="2800" i="1" dirty="0" err="1">
                <a:solidFill>
                  <a:srgbClr val="7030A0"/>
                </a:solidFill>
                <a:latin typeface="Arial Black" panose="020B0A04020102020204" pitchFamily="34" charset="0"/>
              </a:rPr>
              <a:t>України</a:t>
            </a:r>
            <a:r>
              <a:rPr lang="ru-RU" sz="2800" i="1" dirty="0">
                <a:solidFill>
                  <a:srgbClr val="7030A0"/>
                </a:solidFill>
                <a:latin typeface="Arial Black" panose="020B0A04020102020204" pitchFamily="34" charset="0"/>
              </a:rPr>
              <a:t>, </a:t>
            </a:r>
            <a:endParaRPr lang="uk-UA" sz="2800" i="1" dirty="0">
              <a:solidFill>
                <a:srgbClr val="7030A0"/>
              </a:solidFill>
              <a:latin typeface="Arial Black" panose="020B0A04020102020204" pitchFamily="34" charset="0"/>
            </a:endParaRPr>
          </a:p>
        </p:txBody>
      </p:sp>
      <p:pic>
        <p:nvPicPr>
          <p:cNvPr id="2" name="Рисунок 1">
            <a:extLst>
              <a:ext uri="{FF2B5EF4-FFF2-40B4-BE49-F238E27FC236}">
                <a16:creationId xmlns:a16="http://schemas.microsoft.com/office/drawing/2014/main" id="{03662F46-6B4E-46E0-8C1A-FBA7BDFFEFC6}"/>
              </a:ext>
            </a:extLst>
          </p:cNvPr>
          <p:cNvPicPr>
            <a:picLocks noChangeAspect="1"/>
          </p:cNvPicPr>
          <p:nvPr/>
        </p:nvPicPr>
        <p:blipFill>
          <a:blip r:embed="rId2"/>
          <a:stretch>
            <a:fillRect/>
          </a:stretch>
        </p:blipFill>
        <p:spPr>
          <a:xfrm>
            <a:off x="8937689" y="1935670"/>
            <a:ext cx="2751391" cy="2270570"/>
          </a:xfrm>
          <a:prstGeom prst="rect">
            <a:avLst/>
          </a:prstGeom>
        </p:spPr>
      </p:pic>
    </p:spTree>
    <p:extLst>
      <p:ext uri="{BB962C8B-B14F-4D97-AF65-F5344CB8AC3E}">
        <p14:creationId xmlns:p14="http://schemas.microsoft.com/office/powerpoint/2010/main" val="3956010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lgCheck">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6104F2FC-34FB-44BF-A5E3-062A28D701EA}"/>
              </a:ext>
            </a:extLst>
          </p:cNvPr>
          <p:cNvSpPr/>
          <p:nvPr/>
        </p:nvSpPr>
        <p:spPr>
          <a:xfrm>
            <a:off x="109728" y="122066"/>
            <a:ext cx="11356848" cy="6124754"/>
          </a:xfrm>
          <a:prstGeom prst="rect">
            <a:avLst/>
          </a:prstGeom>
          <a:solidFill>
            <a:srgbClr val="FFCCCC"/>
          </a:solidFill>
        </p:spPr>
        <p:txBody>
          <a:bodyPr wrap="square">
            <a:spAutoFit/>
          </a:bodyPr>
          <a:lstStyle/>
          <a:p>
            <a:pPr marL="457200" indent="-457200">
              <a:buFont typeface="Wingdings" panose="05000000000000000000" pitchFamily="2" charset="2"/>
              <a:buChar char="q"/>
            </a:pPr>
            <a:r>
              <a:rPr lang="uk-UA" sz="2800" dirty="0">
                <a:solidFill>
                  <a:srgbClr val="7030A0"/>
                </a:solidFill>
                <a:latin typeface="Arial Black" panose="020B0A04020102020204" pitchFamily="34" charset="0"/>
              </a:rPr>
              <a:t>надає невідкладну медичну допомогу вихованцям у разі гострого захворювання або травми, </a:t>
            </a:r>
          </a:p>
          <a:p>
            <a:pPr marL="457200" indent="-457200">
              <a:buFont typeface="Wingdings" panose="05000000000000000000" pitchFamily="2" charset="2"/>
              <a:buChar char="q"/>
            </a:pPr>
            <a:endParaRPr lang="uk-UA" sz="2800" dirty="0">
              <a:solidFill>
                <a:srgbClr val="7030A0"/>
              </a:solidFill>
              <a:latin typeface="Arial Black" panose="020B0A04020102020204" pitchFamily="34" charset="0"/>
            </a:endParaRPr>
          </a:p>
          <a:p>
            <a:pPr marL="457200" indent="-457200">
              <a:buFont typeface="Wingdings" panose="05000000000000000000" pitchFamily="2" charset="2"/>
              <a:buChar char="q"/>
            </a:pPr>
            <a:r>
              <a:rPr lang="uk-UA" sz="2800" dirty="0">
                <a:solidFill>
                  <a:srgbClr val="0000CC"/>
                </a:solidFill>
                <a:latin typeface="Arial Black" panose="020B0A04020102020204" pitchFamily="34" charset="0"/>
              </a:rPr>
              <a:t>здійснює контроль за </a:t>
            </a:r>
          </a:p>
          <a:p>
            <a:r>
              <a:rPr lang="uk-UA" sz="2800" dirty="0">
                <a:solidFill>
                  <a:srgbClr val="0000CC"/>
                </a:solidFill>
                <a:latin typeface="Arial Black" panose="020B0A04020102020204" pitchFamily="34" charset="0"/>
              </a:rPr>
              <a:t>дотриманням раціонального режиму освітньої діяльності, санітарно-гігієнічних вимог та протиепідемічного режиму; </a:t>
            </a:r>
          </a:p>
          <a:p>
            <a:pPr marL="457200" indent="-457200">
              <a:buFont typeface="Wingdings" panose="05000000000000000000" pitchFamily="2" charset="2"/>
              <a:buChar char="q"/>
            </a:pPr>
            <a:endParaRPr lang="uk-UA" sz="2800" dirty="0">
              <a:solidFill>
                <a:srgbClr val="7030A0"/>
              </a:solidFill>
              <a:latin typeface="Arial Black" panose="020B0A04020102020204" pitchFamily="34" charset="0"/>
            </a:endParaRPr>
          </a:p>
          <a:p>
            <a:pPr marL="457200" indent="-457200">
              <a:buFont typeface="Wingdings" panose="05000000000000000000" pitchFamily="2" charset="2"/>
              <a:buChar char="q"/>
            </a:pPr>
            <a:r>
              <a:rPr lang="uk-UA" sz="2800" dirty="0">
                <a:solidFill>
                  <a:srgbClr val="C00000"/>
                </a:solidFill>
                <a:latin typeface="Arial Black" panose="020B0A04020102020204" pitchFamily="34" charset="0"/>
              </a:rPr>
              <a:t>проводить санітарно-просвітницьку роботу серед дітей, батьків або осіб, які їх заміняють та працівників закладу дошкільної освіти; </a:t>
            </a:r>
          </a:p>
          <a:p>
            <a:pPr marL="457200" indent="-457200">
              <a:buFont typeface="Wingdings" panose="05000000000000000000" pitchFamily="2" charset="2"/>
              <a:buChar char="q"/>
            </a:pPr>
            <a:endParaRPr lang="uk-UA" sz="2800" dirty="0">
              <a:solidFill>
                <a:srgbClr val="7030A0"/>
              </a:solidFill>
              <a:latin typeface="Arial Black" panose="020B0A04020102020204" pitchFamily="34" charset="0"/>
            </a:endParaRPr>
          </a:p>
          <a:p>
            <a:pPr marL="457200" indent="-457200">
              <a:buFont typeface="Wingdings" panose="05000000000000000000" pitchFamily="2" charset="2"/>
              <a:buChar char="q"/>
            </a:pPr>
            <a:r>
              <a:rPr lang="uk-UA" sz="2800" dirty="0">
                <a:solidFill>
                  <a:srgbClr val="006600"/>
                </a:solidFill>
                <a:latin typeface="Arial Black" panose="020B0A04020102020204" pitchFamily="34" charset="0"/>
              </a:rPr>
              <a:t>веде звітно-облікову медичну документацію в порядку, встановленому МОЗ України.</a:t>
            </a:r>
          </a:p>
        </p:txBody>
      </p:sp>
      <p:pic>
        <p:nvPicPr>
          <p:cNvPr id="3" name="Рисунок 2">
            <a:extLst>
              <a:ext uri="{FF2B5EF4-FFF2-40B4-BE49-F238E27FC236}">
                <a16:creationId xmlns:a16="http://schemas.microsoft.com/office/drawing/2014/main" id="{58555AEA-3284-4646-96C7-7678D5C213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67543" y="4946904"/>
            <a:ext cx="1911097" cy="1789031"/>
          </a:xfrm>
          <a:prstGeom prst="rect">
            <a:avLst/>
          </a:prstGeom>
        </p:spPr>
      </p:pic>
      <p:pic>
        <p:nvPicPr>
          <p:cNvPr id="4" name="Рисунок 3">
            <a:extLst>
              <a:ext uri="{FF2B5EF4-FFF2-40B4-BE49-F238E27FC236}">
                <a16:creationId xmlns:a16="http://schemas.microsoft.com/office/drawing/2014/main" id="{80F0F60B-EF01-41BF-B043-BF55A5AFF012}"/>
              </a:ext>
            </a:extLst>
          </p:cNvPr>
          <p:cNvPicPr>
            <a:picLocks noChangeAspect="1"/>
          </p:cNvPicPr>
          <p:nvPr/>
        </p:nvPicPr>
        <p:blipFill>
          <a:blip r:embed="rId3"/>
          <a:stretch>
            <a:fillRect/>
          </a:stretch>
        </p:blipFill>
        <p:spPr>
          <a:xfrm>
            <a:off x="10205943" y="694944"/>
            <a:ext cx="1620297" cy="2734056"/>
          </a:xfrm>
          <a:prstGeom prst="rect">
            <a:avLst/>
          </a:prstGeom>
        </p:spPr>
      </p:pic>
    </p:spTree>
    <p:extLst>
      <p:ext uri="{BB962C8B-B14F-4D97-AF65-F5344CB8AC3E}">
        <p14:creationId xmlns:p14="http://schemas.microsoft.com/office/powerpoint/2010/main" val="1286243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lgCheck">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3894114D-BD77-47B4-94CF-C884F1403223}"/>
              </a:ext>
            </a:extLst>
          </p:cNvPr>
          <p:cNvSpPr/>
          <p:nvPr/>
        </p:nvSpPr>
        <p:spPr>
          <a:xfrm>
            <a:off x="137160" y="338328"/>
            <a:ext cx="9006840" cy="5878532"/>
          </a:xfrm>
          <a:prstGeom prst="rect">
            <a:avLst/>
          </a:prstGeom>
          <a:solidFill>
            <a:schemeClr val="accent1">
              <a:lumMod val="40000"/>
              <a:lumOff val="60000"/>
            </a:schemeClr>
          </a:solidFill>
        </p:spPr>
        <p:txBody>
          <a:bodyPr wrap="square">
            <a:spAutoFit/>
          </a:bodyPr>
          <a:lstStyle/>
          <a:p>
            <a:r>
              <a:rPr lang="uk-UA" sz="3200" dirty="0">
                <a:solidFill>
                  <a:srgbClr val="C00000"/>
                </a:solidFill>
                <a:latin typeface="Arial Black" panose="020B0A04020102020204" pitchFamily="34" charset="0"/>
              </a:rPr>
              <a:t>Обов’язки медичної сестри в дитсадку великі і багатогранні, але головне,</a:t>
            </a:r>
          </a:p>
          <a:p>
            <a:pPr marL="457200" indent="-457200">
              <a:buFont typeface="Wingdings" panose="05000000000000000000" pitchFamily="2" charset="2"/>
              <a:buChar char="§"/>
            </a:pPr>
            <a:r>
              <a:rPr lang="uk-UA" sz="2800" dirty="0">
                <a:solidFill>
                  <a:srgbClr val="0000CC"/>
                </a:solidFill>
                <a:latin typeface="Arial Black" panose="020B0A04020102020204" pitchFamily="34" charset="0"/>
              </a:rPr>
              <a:t> вона має бути небайдужа до дітей, </a:t>
            </a:r>
          </a:p>
          <a:p>
            <a:pPr marL="457200" indent="-457200">
              <a:buFont typeface="Wingdings" panose="05000000000000000000" pitchFamily="2" charset="2"/>
              <a:buChar char="§"/>
            </a:pPr>
            <a:r>
              <a:rPr lang="uk-UA" sz="2800" dirty="0">
                <a:solidFill>
                  <a:srgbClr val="0000CC"/>
                </a:solidFill>
                <a:latin typeface="Arial Black" panose="020B0A04020102020204" pitchFamily="34" charset="0"/>
              </a:rPr>
              <a:t>знати законодавство, </a:t>
            </a:r>
          </a:p>
          <a:p>
            <a:pPr marL="457200" indent="-457200">
              <a:buFont typeface="Wingdings" panose="05000000000000000000" pitchFamily="2" charset="2"/>
              <a:buChar char="§"/>
            </a:pPr>
            <a:r>
              <a:rPr lang="uk-UA" sz="2800" dirty="0">
                <a:solidFill>
                  <a:srgbClr val="0000CC"/>
                </a:solidFill>
                <a:latin typeface="Arial Black" panose="020B0A04020102020204" pitchFamily="34" charset="0"/>
              </a:rPr>
              <a:t>сучасні підходи до питань дитячого здоров’я та використовувати свої специфічні знання. </a:t>
            </a:r>
          </a:p>
          <a:p>
            <a:pPr marL="457200" indent="-457200">
              <a:buFont typeface="Wingdings" panose="05000000000000000000" pitchFamily="2" charset="2"/>
              <a:buChar char="§"/>
            </a:pPr>
            <a:endParaRPr lang="uk-UA" sz="2800" dirty="0">
              <a:solidFill>
                <a:srgbClr val="0000CC"/>
              </a:solidFill>
              <a:latin typeface="Arial Black" panose="020B0A04020102020204" pitchFamily="34" charset="0"/>
            </a:endParaRPr>
          </a:p>
          <a:p>
            <a:pPr marL="457200" indent="-457200">
              <a:buFont typeface="Wingdings" panose="05000000000000000000" pitchFamily="2" charset="2"/>
              <a:buChar char="§"/>
            </a:pPr>
            <a:endParaRPr lang="uk-UA" sz="2800" dirty="0">
              <a:solidFill>
                <a:srgbClr val="0000CC"/>
              </a:solidFill>
              <a:latin typeface="Arial Black" panose="020B0A04020102020204" pitchFamily="34" charset="0"/>
            </a:endParaRPr>
          </a:p>
          <a:p>
            <a:pPr marL="457200" indent="-457200">
              <a:buFont typeface="Wingdings" panose="05000000000000000000" pitchFamily="2" charset="2"/>
              <a:buChar char="§"/>
            </a:pPr>
            <a:endParaRPr lang="uk-UA" sz="2800" dirty="0">
              <a:solidFill>
                <a:srgbClr val="0000CC"/>
              </a:solidFill>
              <a:latin typeface="Arial Black" panose="020B0A04020102020204" pitchFamily="34" charset="0"/>
            </a:endParaRPr>
          </a:p>
          <a:p>
            <a:pPr marL="457200" indent="-457200">
              <a:buFont typeface="Wingdings" panose="05000000000000000000" pitchFamily="2" charset="2"/>
              <a:buChar char="v"/>
            </a:pPr>
            <a:r>
              <a:rPr lang="uk-UA" sz="2800" i="1" dirty="0">
                <a:solidFill>
                  <a:srgbClr val="7030A0"/>
                </a:solidFill>
                <a:latin typeface="Arial Black" panose="020B0A04020102020204" pitchFamily="34" charset="0"/>
              </a:rPr>
              <a:t>Посадові обов’язки медичної сестри в дитсадку встановлює керівництво ЗДО.</a:t>
            </a:r>
          </a:p>
        </p:txBody>
      </p:sp>
      <p:pic>
        <p:nvPicPr>
          <p:cNvPr id="5" name="Рисунок 4">
            <a:extLst>
              <a:ext uri="{FF2B5EF4-FFF2-40B4-BE49-F238E27FC236}">
                <a16:creationId xmlns:a16="http://schemas.microsoft.com/office/drawing/2014/main" id="{1AE22F39-CD07-450F-AEEC-3A878CDA287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559"/>
          <a:stretch/>
        </p:blipFill>
        <p:spPr>
          <a:xfrm>
            <a:off x="8086344" y="1252728"/>
            <a:ext cx="3968496" cy="3803904"/>
          </a:xfrm>
          <a:prstGeom prst="rect">
            <a:avLst/>
          </a:prstGeom>
        </p:spPr>
      </p:pic>
      <p:pic>
        <p:nvPicPr>
          <p:cNvPr id="3" name="Рисунок 2">
            <a:extLst>
              <a:ext uri="{FF2B5EF4-FFF2-40B4-BE49-F238E27FC236}">
                <a16:creationId xmlns:a16="http://schemas.microsoft.com/office/drawing/2014/main" id="{23C9D411-5B9C-44A1-9E84-74EBF593FA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0" y="1717209"/>
            <a:ext cx="2286000" cy="1437471"/>
          </a:xfrm>
          <a:prstGeom prst="rect">
            <a:avLst/>
          </a:prstGeom>
        </p:spPr>
      </p:pic>
    </p:spTree>
    <p:extLst>
      <p:ext uri="{BB962C8B-B14F-4D97-AF65-F5344CB8AC3E}">
        <p14:creationId xmlns:p14="http://schemas.microsoft.com/office/powerpoint/2010/main" val="2933888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solidDmnd">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3" name="Прямокутник 2">
            <a:extLst>
              <a:ext uri="{FF2B5EF4-FFF2-40B4-BE49-F238E27FC236}">
                <a16:creationId xmlns:a16="http://schemas.microsoft.com/office/drawing/2014/main" id="{0CC44C16-72C3-4502-BE0C-0EE682260723}"/>
              </a:ext>
            </a:extLst>
          </p:cNvPr>
          <p:cNvSpPr/>
          <p:nvPr/>
        </p:nvSpPr>
        <p:spPr>
          <a:xfrm>
            <a:off x="329184" y="292608"/>
            <a:ext cx="9299448" cy="6247864"/>
          </a:xfrm>
          <a:prstGeom prst="rect">
            <a:avLst/>
          </a:prstGeom>
          <a:solidFill>
            <a:schemeClr val="accent1">
              <a:lumMod val="40000"/>
              <a:lumOff val="60000"/>
            </a:schemeClr>
          </a:solidFill>
        </p:spPr>
        <p:txBody>
          <a:bodyPr wrap="square">
            <a:spAutoFit/>
          </a:bodyPr>
          <a:lstStyle/>
          <a:p>
            <a:pPr marL="457200" indent="-457200">
              <a:buFont typeface="Wingdings" panose="05000000000000000000" pitchFamily="2" charset="2"/>
              <a:buChar char="v"/>
            </a:pPr>
            <a:r>
              <a:rPr lang="uk-UA" sz="3200" dirty="0">
                <a:solidFill>
                  <a:srgbClr val="C00000"/>
                </a:solidFill>
                <a:latin typeface="Arial Black" panose="020B0A04020102020204" pitchFamily="34" charset="0"/>
              </a:rPr>
              <a:t>До типових обов’язків </a:t>
            </a:r>
            <a:r>
              <a:rPr lang="uk-UA" sz="3200" dirty="0" err="1">
                <a:solidFill>
                  <a:srgbClr val="C00000"/>
                </a:solidFill>
                <a:latin typeface="Arial Black" panose="020B0A04020102020204" pitchFamily="34" charset="0"/>
              </a:rPr>
              <a:t>медсестри</a:t>
            </a:r>
            <a:r>
              <a:rPr lang="uk-UA" sz="3200" dirty="0">
                <a:solidFill>
                  <a:srgbClr val="C00000"/>
                </a:solidFill>
                <a:latin typeface="Arial Black" panose="020B0A04020102020204" pitchFamily="34" charset="0"/>
              </a:rPr>
              <a:t> дитячого садка зазвичай належать:</a:t>
            </a:r>
          </a:p>
          <a:p>
            <a:endParaRPr lang="uk-UA" sz="2800" dirty="0">
              <a:solidFill>
                <a:srgbClr val="006600"/>
              </a:solidFill>
              <a:latin typeface="Arial Black" panose="020B0A04020102020204" pitchFamily="34" charset="0"/>
            </a:endParaRPr>
          </a:p>
          <a:p>
            <a:r>
              <a:rPr lang="uk-UA" sz="2800" dirty="0">
                <a:solidFill>
                  <a:srgbClr val="006600"/>
                </a:solidFill>
                <a:latin typeface="Arial Black" panose="020B0A04020102020204" pitchFamily="34" charset="0"/>
              </a:rPr>
              <a:t>-</a:t>
            </a:r>
            <a:r>
              <a:rPr lang="uk-UA" sz="2800" dirty="0">
                <a:latin typeface="Arial Black" panose="020B0A04020102020204" pitchFamily="34" charset="0"/>
              </a:rPr>
              <a:t> </a:t>
            </a:r>
            <a:r>
              <a:rPr lang="uk-UA" sz="2800" i="1" dirty="0">
                <a:solidFill>
                  <a:srgbClr val="006600"/>
                </a:solidFill>
                <a:latin typeface="Arial Black" panose="020B0A04020102020204" pitchFamily="34" charset="0"/>
              </a:rPr>
              <a:t>проведення медичного огляду дітей при прийомі в дитячий садок та здійснює медичний контроль за перебігом періоду адаптації;</a:t>
            </a:r>
          </a:p>
          <a:p>
            <a:r>
              <a:rPr lang="uk-UA" sz="2800" dirty="0">
                <a:latin typeface="Arial Black" panose="020B0A04020102020204" pitchFamily="34" charset="0"/>
              </a:rPr>
              <a:t> </a:t>
            </a:r>
          </a:p>
          <a:p>
            <a:r>
              <a:rPr lang="uk-UA" sz="2800" i="1" dirty="0">
                <a:solidFill>
                  <a:srgbClr val="0000CC"/>
                </a:solidFill>
                <a:latin typeface="Arial Black" panose="020B0A04020102020204" pitchFamily="34" charset="0"/>
              </a:rPr>
              <a:t>- здійснює прийом дітей після тривалої відсутності у зв’язку з хворобою або з будь-якої іншої причини прийом дітей, які йдуть в садок вперше;</a:t>
            </a:r>
          </a:p>
          <a:p>
            <a:r>
              <a:rPr lang="uk-UA" sz="2800" i="1" dirty="0">
                <a:solidFill>
                  <a:srgbClr val="7030A0"/>
                </a:solidFill>
                <a:latin typeface="Arial Black" panose="020B0A04020102020204" pitchFamily="34" charset="0"/>
              </a:rPr>
              <a:t>- контроль за наявністю довідки від  сімейного лікаря;</a:t>
            </a:r>
          </a:p>
        </p:txBody>
      </p:sp>
      <p:pic>
        <p:nvPicPr>
          <p:cNvPr id="4" name="Рисунок 3">
            <a:extLst>
              <a:ext uri="{FF2B5EF4-FFF2-40B4-BE49-F238E27FC236}">
                <a16:creationId xmlns:a16="http://schemas.microsoft.com/office/drawing/2014/main" id="{CDFCB5D7-337F-479E-AC68-7C7BE3F19AAE}"/>
              </a:ext>
            </a:extLst>
          </p:cNvPr>
          <p:cNvPicPr>
            <a:picLocks noChangeAspect="1"/>
          </p:cNvPicPr>
          <p:nvPr/>
        </p:nvPicPr>
        <p:blipFill>
          <a:blip r:embed="rId2"/>
          <a:stretch>
            <a:fillRect/>
          </a:stretch>
        </p:blipFill>
        <p:spPr>
          <a:xfrm>
            <a:off x="9001696" y="1344168"/>
            <a:ext cx="2995232" cy="2505456"/>
          </a:xfrm>
          <a:prstGeom prst="rect">
            <a:avLst/>
          </a:prstGeom>
        </p:spPr>
      </p:pic>
      <p:pic>
        <p:nvPicPr>
          <p:cNvPr id="5" name="Рисунок 4">
            <a:extLst>
              <a:ext uri="{FF2B5EF4-FFF2-40B4-BE49-F238E27FC236}">
                <a16:creationId xmlns:a16="http://schemas.microsoft.com/office/drawing/2014/main" id="{0E224F49-E8D0-4DCA-83B6-34658644E7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28632" y="4294668"/>
            <a:ext cx="2312613" cy="2245804"/>
          </a:xfrm>
          <a:prstGeom prst="rect">
            <a:avLst/>
          </a:prstGeom>
        </p:spPr>
      </p:pic>
    </p:spTree>
    <p:extLst>
      <p:ext uri="{BB962C8B-B14F-4D97-AF65-F5344CB8AC3E}">
        <p14:creationId xmlns:p14="http://schemas.microsoft.com/office/powerpoint/2010/main" val="957811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solidDmnd">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9AA4A7B9-3826-4340-A364-EACD1E7C4FA1}"/>
              </a:ext>
            </a:extLst>
          </p:cNvPr>
          <p:cNvSpPr/>
          <p:nvPr/>
        </p:nvSpPr>
        <p:spPr>
          <a:xfrm>
            <a:off x="292608" y="151179"/>
            <a:ext cx="9637776" cy="6555641"/>
          </a:xfrm>
          <a:prstGeom prst="rect">
            <a:avLst/>
          </a:prstGeom>
          <a:solidFill>
            <a:schemeClr val="accent1">
              <a:lumMod val="40000"/>
              <a:lumOff val="60000"/>
            </a:schemeClr>
          </a:solidFill>
        </p:spPr>
        <p:txBody>
          <a:bodyPr wrap="square">
            <a:spAutoFit/>
          </a:bodyPr>
          <a:lstStyle/>
          <a:p>
            <a:pPr marL="457200" indent="-457200">
              <a:buFont typeface="Wingdings" panose="05000000000000000000" pitchFamily="2" charset="2"/>
              <a:buChar char="q"/>
            </a:pPr>
            <a:r>
              <a:rPr lang="uk-UA" sz="2800" dirty="0">
                <a:solidFill>
                  <a:srgbClr val="7030A0"/>
                </a:solidFill>
                <a:latin typeface="Arial Black" panose="020B0A04020102020204" pitchFamily="34" charset="0"/>
              </a:rPr>
              <a:t>надає рекомендації щодо окремої дієти тим дитям, яким вона потрібна;</a:t>
            </a:r>
          </a:p>
          <a:p>
            <a:pPr marL="457200" indent="-457200">
              <a:buFontTx/>
              <a:buChar char="-"/>
            </a:pPr>
            <a:endParaRPr lang="uk-UA" sz="2800" dirty="0">
              <a:latin typeface="Arial Black" panose="020B0A04020102020204" pitchFamily="34" charset="0"/>
            </a:endParaRPr>
          </a:p>
          <a:p>
            <a:pPr marL="457200" indent="-457200">
              <a:buFont typeface="Wingdings" panose="05000000000000000000" pitchFamily="2" charset="2"/>
              <a:buChar char="q"/>
            </a:pPr>
            <a:r>
              <a:rPr lang="uk-UA" sz="2800" i="1" dirty="0">
                <a:solidFill>
                  <a:srgbClr val="C00000"/>
                </a:solidFill>
                <a:latin typeface="Arial Black" panose="020B0A04020102020204" pitchFamily="34" charset="0"/>
              </a:rPr>
              <a:t>здійснює контролю за якістю продуктів, з яких готують дітям, дотримання умов їх зберігання;</a:t>
            </a:r>
          </a:p>
          <a:p>
            <a:pPr marL="457200" indent="-457200">
              <a:buFontTx/>
              <a:buChar char="-"/>
            </a:pPr>
            <a:endParaRPr lang="uk-UA" sz="2800" i="1" dirty="0">
              <a:solidFill>
                <a:srgbClr val="C00000"/>
              </a:solidFill>
              <a:latin typeface="Arial Black" panose="020B0A04020102020204" pitchFamily="34" charset="0"/>
            </a:endParaRPr>
          </a:p>
          <a:p>
            <a:pPr marL="457200" indent="-457200">
              <a:buFont typeface="Wingdings" panose="05000000000000000000" pitchFamily="2" charset="2"/>
              <a:buChar char="q"/>
            </a:pPr>
            <a:r>
              <a:rPr lang="uk-UA" sz="2800" dirty="0">
                <a:solidFill>
                  <a:srgbClr val="0000CC"/>
                </a:solidFill>
                <a:latin typeface="Arial Black" panose="020B0A04020102020204" pitchFamily="34" charset="0"/>
              </a:rPr>
              <a:t> здійснює контролю за наявністю </a:t>
            </a:r>
          </a:p>
          <a:p>
            <a:r>
              <a:rPr lang="uk-UA" sz="2800" dirty="0">
                <a:solidFill>
                  <a:srgbClr val="0000CC"/>
                </a:solidFill>
                <a:latin typeface="Arial Black" panose="020B0A04020102020204" pitchFamily="34" charset="0"/>
              </a:rPr>
              <a:t>в  усіх працівників закладу медичних </a:t>
            </a:r>
          </a:p>
          <a:p>
            <a:r>
              <a:rPr lang="uk-UA" sz="2800" dirty="0">
                <a:solidFill>
                  <a:srgbClr val="0000CC"/>
                </a:solidFill>
                <a:latin typeface="Arial Black" panose="020B0A04020102020204" pitchFamily="34" charset="0"/>
              </a:rPr>
              <a:t>книжок та своєчасним проходженням ними медичного огляду; </a:t>
            </a:r>
          </a:p>
          <a:p>
            <a:endParaRPr lang="uk-UA" sz="2800" dirty="0">
              <a:latin typeface="Arial Black" panose="020B0A04020102020204" pitchFamily="34" charset="0"/>
            </a:endParaRPr>
          </a:p>
          <a:p>
            <a:pPr marL="457200" indent="-457200">
              <a:buFont typeface="Wingdings" panose="05000000000000000000" pitchFamily="2" charset="2"/>
              <a:buChar char="q"/>
            </a:pPr>
            <a:r>
              <a:rPr lang="uk-UA" sz="2800" dirty="0">
                <a:solidFill>
                  <a:srgbClr val="006600"/>
                </a:solidFill>
                <a:latin typeface="Arial Black" panose="020B0A04020102020204" pitchFamily="34" charset="0"/>
              </a:rPr>
              <a:t>відповідає за зберігання медпрепаратів, наявність </a:t>
            </a:r>
            <a:r>
              <a:rPr lang="uk-UA" sz="2800" i="1" dirty="0">
                <a:solidFill>
                  <a:srgbClr val="006600"/>
                </a:solidFill>
                <a:latin typeface="Arial Black" panose="020B0A04020102020204" pitchFamily="34" charset="0"/>
              </a:rPr>
              <a:t>необхідних засобів для надання першої допомоги дитині.</a:t>
            </a:r>
          </a:p>
        </p:txBody>
      </p:sp>
      <p:pic>
        <p:nvPicPr>
          <p:cNvPr id="3" name="Рисунок 2">
            <a:extLst>
              <a:ext uri="{FF2B5EF4-FFF2-40B4-BE49-F238E27FC236}">
                <a16:creationId xmlns:a16="http://schemas.microsoft.com/office/drawing/2014/main" id="{A2BBC8A2-504E-425A-BDAC-F093DAB7CCE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092184" y="2014791"/>
            <a:ext cx="2807208" cy="2072577"/>
          </a:xfrm>
          <a:prstGeom prst="rect">
            <a:avLst/>
          </a:prstGeom>
        </p:spPr>
      </p:pic>
      <p:pic>
        <p:nvPicPr>
          <p:cNvPr id="4" name="Рисунок 3">
            <a:extLst>
              <a:ext uri="{FF2B5EF4-FFF2-40B4-BE49-F238E27FC236}">
                <a16:creationId xmlns:a16="http://schemas.microsoft.com/office/drawing/2014/main" id="{25E086BD-7EAB-434F-AAF8-D1AE3B67DD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030286" y="68883"/>
            <a:ext cx="1944540" cy="1744740"/>
          </a:xfrm>
          <a:prstGeom prst="rect">
            <a:avLst/>
          </a:prstGeom>
        </p:spPr>
      </p:pic>
      <p:pic>
        <p:nvPicPr>
          <p:cNvPr id="5" name="Рисунок 4">
            <a:extLst>
              <a:ext uri="{FF2B5EF4-FFF2-40B4-BE49-F238E27FC236}">
                <a16:creationId xmlns:a16="http://schemas.microsoft.com/office/drawing/2014/main" id="{6CD4553B-51F4-4F5F-A4B0-726877DB29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65382" y="4480256"/>
            <a:ext cx="2409444" cy="2072577"/>
          </a:xfrm>
          <a:prstGeom prst="rect">
            <a:avLst/>
          </a:prstGeom>
        </p:spPr>
      </p:pic>
    </p:spTree>
    <p:extLst>
      <p:ext uri="{BB962C8B-B14F-4D97-AF65-F5344CB8AC3E}">
        <p14:creationId xmlns:p14="http://schemas.microsoft.com/office/powerpoint/2010/main" val="3409129721"/>
      </p:ext>
    </p:extLst>
  </p:cSld>
  <p:clrMapOvr>
    <a:masterClrMapping/>
  </p:clrMapOvr>
</p:sld>
</file>

<file path=ppt/theme/theme1.xml><?xml version="1.0" encoding="utf-8"?>
<a:theme xmlns:a="http://schemas.openxmlformats.org/drawingml/2006/main" name="Office Theme">
  <a:themeElements>
    <a:clrScheme name="Фіолетова">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440</TotalTime>
  <Words>1972</Words>
  <Application>Microsoft Office PowerPoint</Application>
  <PresentationFormat>Широкий екран</PresentationFormat>
  <Paragraphs>204</Paragraphs>
  <Slides>43</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43</vt:i4>
      </vt:variant>
    </vt:vector>
  </HeadingPairs>
  <TitlesOfParts>
    <vt:vector size="50" baseType="lpstr">
      <vt:lpstr>Arial</vt:lpstr>
      <vt:lpstr>Arial Black</vt:lpstr>
      <vt:lpstr>Calibri</vt:lpstr>
      <vt:lpstr>Calibri Light</vt:lpstr>
      <vt:lpstr>Times New Roman</vt:lpstr>
      <vt:lpstr>Wingdings</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Директор</dc:creator>
  <cp:lastModifiedBy>Директор</cp:lastModifiedBy>
  <cp:revision>125</cp:revision>
  <dcterms:created xsi:type="dcterms:W3CDTF">2024-12-10T14:59:54Z</dcterms:created>
  <dcterms:modified xsi:type="dcterms:W3CDTF">2024-12-13T12:56:38Z</dcterms:modified>
</cp:coreProperties>
</file>